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6" r:id="rId2"/>
    <p:sldId id="270" r:id="rId3"/>
    <p:sldId id="261" r:id="rId4"/>
    <p:sldId id="265" r:id="rId5"/>
    <p:sldId id="274" r:id="rId6"/>
    <p:sldId id="266" r:id="rId7"/>
    <p:sldId id="273" r:id="rId8"/>
    <p:sldId id="268" r:id="rId9"/>
    <p:sldId id="297" r:id="rId10"/>
    <p:sldId id="298" r:id="rId11"/>
    <p:sldId id="299" r:id="rId12"/>
    <p:sldId id="289" r:id="rId13"/>
    <p:sldId id="300" r:id="rId14"/>
    <p:sldId id="269" r:id="rId15"/>
    <p:sldId id="301" r:id="rId16"/>
    <p:sldId id="302" r:id="rId17"/>
    <p:sldId id="277" r:id="rId18"/>
    <p:sldId id="276" r:id="rId19"/>
    <p:sldId id="275" r:id="rId20"/>
    <p:sldId id="285" r:id="rId21"/>
    <p:sldId id="286" r:id="rId22"/>
    <p:sldId id="287" r:id="rId23"/>
    <p:sldId id="288" r:id="rId24"/>
    <p:sldId id="293" r:id="rId25"/>
    <p:sldId id="290" r:id="rId26"/>
    <p:sldId id="291" r:id="rId27"/>
    <p:sldId id="292" r:id="rId28"/>
    <p:sldId id="295" r:id="rId29"/>
    <p:sldId id="296" r:id="rId3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79490" autoAdjust="0"/>
  </p:normalViewPr>
  <p:slideViewPr>
    <p:cSldViewPr snapToGrid="0">
      <p:cViewPr varScale="1">
        <p:scale>
          <a:sx n="60" d="100"/>
          <a:sy n="60" d="100"/>
        </p:scale>
        <p:origin x="840" y="6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100" d="100"/>
          <a:sy n="100" d="100"/>
        </p:scale>
        <p:origin x="3552"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AD8E8FF-10CA-4BAC-B1A9-6525642CFDCE}" type="datetimeFigureOut">
              <a:rPr lang="en-US" smtClean="0"/>
              <a:t>8/24/2026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8528F1F-8628-4CEC-8DAE-C609B10C500F}" type="slidenum">
              <a:rPr lang="en-US" smtClean="0"/>
              <a:t>‹#›</a:t>
            </a:fld>
            <a:endParaRPr lang="en-US"/>
          </a:p>
        </p:txBody>
      </p:sp>
    </p:spTree>
    <p:extLst>
      <p:ext uri="{BB962C8B-B14F-4D97-AF65-F5344CB8AC3E}">
        <p14:creationId xmlns:p14="http://schemas.microsoft.com/office/powerpoint/2010/main" val="3334838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Thanks to the Federal Trade Commission for hosting this event and for the honor of speaking.</a:t>
            </a:r>
          </a:p>
          <a:p>
            <a:r>
              <a:rPr lang="en-US" sz="1200" kern="1200" dirty="0">
                <a:solidFill>
                  <a:schemeClr val="tx1"/>
                </a:solidFill>
                <a:effectLst/>
                <a:latin typeface="+mn-lt"/>
                <a:ea typeface="+mn-ea"/>
                <a:cs typeface="+mn-cs"/>
              </a:rPr>
              <a:t>This is an important market, that’s close to my heart both as an economist and as a customer.</a:t>
            </a:r>
          </a:p>
          <a:p>
            <a:r>
              <a:rPr lang="en-US" sz="1200" kern="1200" dirty="0">
                <a:solidFill>
                  <a:schemeClr val="tx1"/>
                </a:solidFill>
                <a:effectLst/>
                <a:latin typeface="+mn-lt"/>
                <a:ea typeface="+mn-ea"/>
                <a:cs typeface="+mn-cs"/>
              </a:rPr>
              <a:t>As a customer, I’ve been using this market since I was a little kid, and thinking back, my first secondary market ticket was in 1986, the Mets division clincher. This was back in the day when fans stormed the field afterwards and ripped up the grass.</a:t>
            </a:r>
          </a:p>
          <a:p>
            <a:r>
              <a:rPr lang="en-US" sz="1200" kern="1200" dirty="0">
                <a:solidFill>
                  <a:schemeClr val="tx1"/>
                </a:solidFill>
                <a:effectLst/>
                <a:latin typeface="+mn-lt"/>
                <a:ea typeface="+mn-ea"/>
                <a:cs typeface="+mn-cs"/>
              </a:rPr>
              <a:t>I was a happy-as-could-be 8 year old, in the left field loge with my dad, and we wouldn’t have been there without the secondary market.</a:t>
            </a:r>
          </a:p>
          <a:p>
            <a:r>
              <a:rPr lang="en-US" sz="1200" kern="1200" dirty="0">
                <a:solidFill>
                  <a:schemeClr val="tx1"/>
                </a:solidFill>
                <a:effectLst/>
                <a:latin typeface="+mn-lt"/>
                <a:ea typeface="+mn-ea"/>
                <a:cs typeface="+mn-cs"/>
              </a:rPr>
              <a:t>But as an economist, it’s clear that the ticket market is broken in significant ways, especially in the last 15-20 years or so as both the primary market and the secondary market have moved to the internet.</a:t>
            </a:r>
          </a:p>
          <a:p>
            <a:r>
              <a:rPr lang="en-US" sz="1200" kern="1200" dirty="0">
                <a:solidFill>
                  <a:schemeClr val="tx1"/>
                </a:solidFill>
                <a:effectLst/>
                <a:latin typeface="+mn-lt"/>
                <a:ea typeface="+mn-ea"/>
                <a:cs typeface="+mn-cs"/>
              </a:rPr>
              <a:t>My job is not to ask the black or white question “should there or shouldn’t there be a secondary market” for tickets, but to ask the more nuanced, and practical, question “what market rules would enable this market to work better.”</a:t>
            </a:r>
          </a:p>
          <a:p>
            <a:r>
              <a:rPr lang="en-US" sz="1200" kern="1200" dirty="0">
                <a:solidFill>
                  <a:schemeClr val="tx1"/>
                </a:solidFill>
                <a:effectLst/>
                <a:latin typeface="+mn-lt"/>
                <a:ea typeface="+mn-ea"/>
                <a:cs typeface="+mn-cs"/>
              </a:rPr>
              <a:t>You may be surprised to hear a University of Chicago economist talking about market rules and regulations, but that’s a big misunderstanding of Chicago economics that I’ll come back to in the conclusion.</a:t>
            </a:r>
            <a:endParaRPr lang="en-US" baseline="0" dirty="0"/>
          </a:p>
        </p:txBody>
      </p:sp>
      <p:sp>
        <p:nvSpPr>
          <p:cNvPr id="4" name="Slide Number Placeholder 3"/>
          <p:cNvSpPr>
            <a:spLocks noGrp="1"/>
          </p:cNvSpPr>
          <p:nvPr>
            <p:ph type="sldNum" sz="quarter" idx="10"/>
          </p:nvPr>
        </p:nvSpPr>
        <p:spPr/>
        <p:txBody>
          <a:bodyPr/>
          <a:lstStyle/>
          <a:p>
            <a:fld id="{A8528F1F-8628-4CEC-8DAE-C609B10C500F}" type="slidenum">
              <a:rPr lang="en-US" smtClean="0"/>
              <a:t>1</a:t>
            </a:fld>
            <a:endParaRPr lang="en-US"/>
          </a:p>
        </p:txBody>
      </p:sp>
    </p:spTree>
    <p:extLst>
      <p:ext uri="{BB962C8B-B14F-4D97-AF65-F5344CB8AC3E}">
        <p14:creationId xmlns:p14="http://schemas.microsoft.com/office/powerpoint/2010/main" val="1161495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Here’s Ed </a:t>
            </a:r>
            <a:r>
              <a:rPr lang="en-US" sz="1200" kern="1200" dirty="0" err="1">
                <a:solidFill>
                  <a:schemeClr val="tx1"/>
                </a:solidFill>
                <a:effectLst/>
                <a:latin typeface="+mn-lt"/>
                <a:ea typeface="+mn-ea"/>
                <a:cs typeface="+mn-cs"/>
              </a:rPr>
              <a:t>Sheeran</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You’ll note one of the headlines is about his management “Selling Directly to Resellers”, which is the Corrupt Box Office thing I mentioned earlier, modern “Ice”</a:t>
            </a:r>
            <a:endParaRPr lang="en-US" sz="105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8528F1F-8628-4CEC-8DAE-C609B10C500F}" type="slidenum">
              <a:rPr lang="en-US" smtClean="0"/>
              <a:t>10</a:t>
            </a:fld>
            <a:endParaRPr lang="en-US"/>
          </a:p>
        </p:txBody>
      </p:sp>
    </p:spTree>
    <p:extLst>
      <p:ext uri="{BB962C8B-B14F-4D97-AF65-F5344CB8AC3E}">
        <p14:creationId xmlns:p14="http://schemas.microsoft.com/office/powerpoint/2010/main" val="2454675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Here’s the Grateful Dead tour</a:t>
            </a:r>
            <a:endParaRPr lang="en-US" sz="105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8528F1F-8628-4CEC-8DAE-C609B10C500F}" type="slidenum">
              <a:rPr lang="en-US" smtClean="0"/>
              <a:t>11</a:t>
            </a:fld>
            <a:endParaRPr lang="en-US"/>
          </a:p>
        </p:txBody>
      </p:sp>
    </p:spTree>
    <p:extLst>
      <p:ext uri="{BB962C8B-B14F-4D97-AF65-F5344CB8AC3E}">
        <p14:creationId xmlns:p14="http://schemas.microsoft.com/office/powerpoint/2010/main" val="15533087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Bruce Springsteen</a:t>
            </a:r>
            <a:endParaRPr lang="en-US" sz="105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8528F1F-8628-4CEC-8DAE-C609B10C500F}" type="slidenum">
              <a:rPr lang="en-US" smtClean="0"/>
              <a:t>12</a:t>
            </a:fld>
            <a:endParaRPr lang="en-US"/>
          </a:p>
        </p:txBody>
      </p:sp>
    </p:spTree>
    <p:extLst>
      <p:ext uri="{BB962C8B-B14F-4D97-AF65-F5344CB8AC3E}">
        <p14:creationId xmlns:p14="http://schemas.microsoft.com/office/powerpoint/2010/main" val="40136432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And of course Hamilton</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Where the battle against ticket brokers provoked Lin-Manuel Miranda to write an Op-Ed in the New York Times</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And the distinguished economist Greg </a:t>
            </a:r>
            <a:r>
              <a:rPr lang="en-US" sz="1200" kern="1200" dirty="0" err="1">
                <a:solidFill>
                  <a:schemeClr val="tx1"/>
                </a:solidFill>
                <a:effectLst/>
                <a:latin typeface="+mn-lt"/>
                <a:ea typeface="+mn-ea"/>
                <a:cs typeface="+mn-cs"/>
              </a:rPr>
              <a:t>Mankiw</a:t>
            </a:r>
            <a:r>
              <a:rPr lang="en-US" sz="1200" kern="1200" dirty="0">
                <a:solidFill>
                  <a:schemeClr val="tx1"/>
                </a:solidFill>
                <a:effectLst/>
                <a:latin typeface="+mn-lt"/>
                <a:ea typeface="+mn-ea"/>
                <a:cs typeface="+mn-cs"/>
              </a:rPr>
              <a:t> wrote a column reminding people that sometimes markets clear at high prices, and that’s ok</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He bought $2500 Hamilton tickets on the secondary market, and he was delighted he had this option</a:t>
            </a:r>
            <a:br>
              <a:rPr lang="en-US" sz="1200" kern="1200" dirty="0">
                <a:solidFill>
                  <a:schemeClr val="tx1"/>
                </a:solidFill>
                <a:effectLst/>
                <a:latin typeface="+mn-lt"/>
                <a:ea typeface="+mn-ea"/>
                <a:cs typeface="+mn-cs"/>
              </a:rPr>
            </a:b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A8528F1F-8628-4CEC-8DAE-C609B10C500F}" type="slidenum">
              <a:rPr lang="en-US" smtClean="0"/>
              <a:t>13</a:t>
            </a:fld>
            <a:endParaRPr lang="en-US"/>
          </a:p>
        </p:txBody>
      </p:sp>
    </p:spTree>
    <p:extLst>
      <p:ext uri="{BB962C8B-B14F-4D97-AF65-F5344CB8AC3E}">
        <p14:creationId xmlns:p14="http://schemas.microsoft.com/office/powerpoint/2010/main" val="40217545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I say “the internet broke the old equilibrium”, here’s what I mean in a graph.</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Before, we had supply and demand, the market clearing price, the “too low” price, and the rectangle depicted the “Money Left on the Table” by the artist or sports team.</a:t>
            </a:r>
            <a:endParaRPr lang="en-US" sz="1050" kern="1200" dirty="0">
              <a:solidFill>
                <a:schemeClr val="tx1"/>
              </a:solidFill>
              <a:effectLst/>
              <a:latin typeface="+mn-lt"/>
              <a:ea typeface="+mn-ea"/>
              <a:cs typeface="+mn-cs"/>
            </a:endParaRPr>
          </a:p>
          <a:p>
            <a:pPr marL="0" lv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A8528F1F-8628-4CEC-8DAE-C609B10C500F}" type="slidenum">
              <a:rPr lang="en-US" smtClean="0"/>
              <a:t>14</a:t>
            </a:fld>
            <a:endParaRPr lang="en-US"/>
          </a:p>
        </p:txBody>
      </p:sp>
    </p:spTree>
    <p:extLst>
      <p:ext uri="{BB962C8B-B14F-4D97-AF65-F5344CB8AC3E}">
        <p14:creationId xmlns:p14="http://schemas.microsoft.com/office/powerpoint/2010/main" val="4372959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But with a frictionless resale market, this “Money Left on the Table” becomes what, to a ticket broker, or a college kid, etc. sees as FREE MONEY!</a:t>
            </a:r>
            <a:endParaRPr lang="en-US" sz="1050" kern="1200" dirty="0">
              <a:solidFill>
                <a:schemeClr val="tx1"/>
              </a:solidFill>
              <a:effectLst/>
              <a:latin typeface="+mn-lt"/>
              <a:ea typeface="+mn-ea"/>
              <a:cs typeface="+mn-cs"/>
            </a:endParaRPr>
          </a:p>
          <a:p>
            <a:endParaRPr lang="en-US" baseline="0" dirty="0"/>
          </a:p>
          <a:p>
            <a:endParaRPr lang="en-US" dirty="0"/>
          </a:p>
          <a:p>
            <a:endParaRPr lang="en-US" dirty="0"/>
          </a:p>
        </p:txBody>
      </p:sp>
      <p:sp>
        <p:nvSpPr>
          <p:cNvPr id="4" name="Slide Number Placeholder 3"/>
          <p:cNvSpPr>
            <a:spLocks noGrp="1"/>
          </p:cNvSpPr>
          <p:nvPr>
            <p:ph type="sldNum" sz="quarter" idx="10"/>
          </p:nvPr>
        </p:nvSpPr>
        <p:spPr/>
        <p:txBody>
          <a:bodyPr/>
          <a:lstStyle/>
          <a:p>
            <a:fld id="{A8528F1F-8628-4CEC-8DAE-C609B10C500F}" type="slidenum">
              <a:rPr lang="en-US" smtClean="0"/>
              <a:t>15</a:t>
            </a:fld>
            <a:endParaRPr lang="en-US"/>
          </a:p>
        </p:txBody>
      </p:sp>
    </p:spTree>
    <p:extLst>
      <p:ext uri="{BB962C8B-B14F-4D97-AF65-F5344CB8AC3E}">
        <p14:creationId xmlns:p14="http://schemas.microsoft.com/office/powerpoint/2010/main" val="10730131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And what happens when you give away free money? What economists call RENT SEEKING. Going to extreme lengths, often at extreme cost, to get your piece of the free money.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Again, high-frequency trading is an analogous example, where right now in financial markets, high-frequency trading firms are spending untold sums of money on being literally one-millionth of a second faster than their competition, to scoop up Free Money in financial markets</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give you a sense of magnitudes</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StubHub alone has about $5bn of annual volume on its site, based on its 2018 10-K filing and its recent growth rate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Ticketmaster, based on its 2015 reported figure of $1.2bn, and reports since of growth rates of between 16%-24%, has about $2bn of volume, give or take</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 market has a whole has been estimated to be on the order of $15bn</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Ticketmaster said publicly in 2011 that 20% of all tickets purchased in the primary market are resold, and that figure has surely gone up since 2011.</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They told me that in extreme cases, bots and other speculators could amass as many as 90% of the tickets for a particular event</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 lawsuit related to Hamilton claimed that a </a:t>
            </a:r>
            <a:r>
              <a:rPr lang="en-US" sz="1200" u="sng" kern="1200" dirty="0">
                <a:solidFill>
                  <a:schemeClr val="tx1"/>
                </a:solidFill>
                <a:effectLst/>
                <a:latin typeface="+mn-lt"/>
                <a:ea typeface="+mn-ea"/>
                <a:cs typeface="+mn-cs"/>
              </a:rPr>
              <a:t>single broker</a:t>
            </a:r>
            <a:r>
              <a:rPr lang="en-US" sz="1200" kern="1200" dirty="0">
                <a:solidFill>
                  <a:schemeClr val="tx1"/>
                </a:solidFill>
                <a:effectLst/>
                <a:latin typeface="+mn-lt"/>
                <a:ea typeface="+mn-ea"/>
                <a:cs typeface="+mn-cs"/>
              </a:rPr>
              <a:t> got 30-40% of all Hamilton tickets, which is kind of crazy.</a:t>
            </a:r>
            <a:endParaRPr lang="en-US" sz="105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So basically, the FREE MONEY has been scooped up by brokers and the secondary market, and we’re now in a situation where “The secondary market is now the market”. </a:t>
            </a:r>
            <a:endParaRPr lang="en-US" dirty="0"/>
          </a:p>
          <a:p>
            <a:pPr marL="0" lv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A8528F1F-8628-4CEC-8DAE-C609B10C500F}" type="slidenum">
              <a:rPr lang="en-US" smtClean="0"/>
              <a:t>16</a:t>
            </a:fld>
            <a:endParaRPr lang="en-US"/>
          </a:p>
        </p:txBody>
      </p:sp>
    </p:spTree>
    <p:extLst>
      <p:ext uri="{BB962C8B-B14F-4D97-AF65-F5344CB8AC3E}">
        <p14:creationId xmlns:p14="http://schemas.microsoft.com/office/powerpoint/2010/main" val="68623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Before I get into how to fix the problem, I want to go over some simple math about how the pie gets divvied up. That is, WHO GETS THE RENTS from resale</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Suppose there is a ticket where the price in the primary market is $100, inclusive of all fees. That is, the buyer’s out of pocket expense is $100, all-in</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Suppose that same ticket’s true market value, in the secondary market, is $200, inclusive of all fees. That is, the market-clearing price for the ticket, inclusive of all fees, is $200</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difference between these two prices, $200 minus $100 which is $100, is the “economic rent”, or the “prize” in the rent-seeking competition to buy mispriced tickets</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This is a fairly typical level of mispricing – in my own study, and in two other well-known studies [Sweeting in the JPE, and Leslie and Sorensen in </a:t>
            </a:r>
            <a:r>
              <a:rPr lang="en-US" sz="1200" kern="1200" dirty="0" err="1">
                <a:solidFill>
                  <a:schemeClr val="tx1"/>
                </a:solidFill>
                <a:effectLst/>
                <a:latin typeface="+mn-lt"/>
                <a:ea typeface="+mn-ea"/>
                <a:cs typeface="+mn-cs"/>
              </a:rPr>
              <a:t>REStud</a:t>
            </a:r>
            <a:r>
              <a:rPr lang="en-US" sz="1200" kern="1200" dirty="0">
                <a:solidFill>
                  <a:schemeClr val="tx1"/>
                </a:solidFill>
                <a:effectLst/>
                <a:latin typeface="+mn-lt"/>
                <a:ea typeface="+mn-ea"/>
                <a:cs typeface="+mn-cs"/>
              </a:rPr>
              <a:t>], the average observed secondary market resale price was about twice the primary market price. </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Let’s do some quick math on fees</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Suppose the secondary market’s fee is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15% of the resale price to the buyer, and 15% of the resale price to the seller. As you’ll see on the next slide, this is actually a bit too low.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 secondary market doesn’t collect fees on the $200, but on the price as displayed on the site, which is pre the Buyers’ fees. This would be $174 in this example, because $174 plus 15% equals $200</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So the secondary market site would collect 15% of $174 from the buyer, and another 15% of $174 from the seller, for total fees of $52</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the broker’s profits?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Well, the broker gets the rest of the economic rent. There was $100 of economic rent, of which the secondary market platform got $52, leaving the broker with $48</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Another way to see this is to take the $174 price listed on the site, subtract the 15% fee paid by the seller, that gets you to $148 for a ticket they bought for $100, so $48 in profit.</a:t>
            </a:r>
            <a:endParaRPr lang="en-US" sz="105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PUNCHLINE: at current fees, the rents from underpricing get split between the broker and the secondary-market platform. In this example, the split is about 50/50.</a:t>
            </a:r>
            <a:endParaRPr lang="en-US" dirty="0"/>
          </a:p>
        </p:txBody>
      </p:sp>
      <p:sp>
        <p:nvSpPr>
          <p:cNvPr id="4" name="Slide Number Placeholder 3"/>
          <p:cNvSpPr>
            <a:spLocks noGrp="1"/>
          </p:cNvSpPr>
          <p:nvPr>
            <p:ph type="sldNum" sz="quarter" idx="10"/>
          </p:nvPr>
        </p:nvSpPr>
        <p:spPr/>
        <p:txBody>
          <a:bodyPr/>
          <a:lstStyle/>
          <a:p>
            <a:fld id="{A8528F1F-8628-4CEC-8DAE-C609B10C500F}" type="slidenum">
              <a:rPr lang="en-US" smtClean="0"/>
              <a:t>17</a:t>
            </a:fld>
            <a:endParaRPr lang="en-US"/>
          </a:p>
        </p:txBody>
      </p:sp>
    </p:spTree>
    <p:extLst>
      <p:ext uri="{BB962C8B-B14F-4D97-AF65-F5344CB8AC3E}">
        <p14:creationId xmlns:p14="http://schemas.microsoft.com/office/powerpoint/2010/main" val="29914003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Here’s a table with lots of different versions of that same math.</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first few columns you see the actual Buyer and Seller Fees, for 5 secondary market sites. These are the fees observed by me and my research assistant in the market for Rolling Stones tickets in Chicago, fees can vary somewhat across events.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For example, StubHub’s fee to the buyer was 22%, and to the seller was 15%</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next two columns, some algebra turns these two fees into a single “total fee”. You can think of this total fee either as a % of the all-in price paid by the buyer, the $200 in the previous example, or as a % of the all-in price received by the seller, the $148 in the previous example. You can also just sum the two fees, so 22%+15%=37% to get the fee as a % of the listed price on the site.</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last three columns then ask what % of the “Economic Rent”, or “Prize” is captured by the secondary market, for different degrees of mispricing. The “2x” column corresponds to the example on the previous slide, where the price in the secondary market is 2 times the price in the primary market. You’ll see the secondary market’s capture of the rents is about 50-60% for StubHub, </a:t>
            </a:r>
            <a:r>
              <a:rPr lang="en-US" sz="1200" kern="1200" dirty="0" err="1">
                <a:solidFill>
                  <a:schemeClr val="tx1"/>
                </a:solidFill>
                <a:effectLst/>
                <a:latin typeface="+mn-lt"/>
                <a:ea typeface="+mn-ea"/>
                <a:cs typeface="+mn-cs"/>
              </a:rPr>
              <a:t>TicketMaster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SeatGeek</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VividSeats</a:t>
            </a:r>
            <a:r>
              <a:rPr lang="en-US" sz="1200" kern="1200" dirty="0">
                <a:solidFill>
                  <a:schemeClr val="tx1"/>
                </a:solidFill>
                <a:effectLst/>
                <a:latin typeface="+mn-lt"/>
                <a:ea typeface="+mn-ea"/>
                <a:cs typeface="+mn-cs"/>
              </a:rPr>
              <a:t>, and about 20% for </a:t>
            </a:r>
            <a:r>
              <a:rPr lang="en-US" sz="1200" kern="1200" dirty="0" err="1">
                <a:solidFill>
                  <a:schemeClr val="tx1"/>
                </a:solidFill>
                <a:effectLst/>
                <a:latin typeface="+mn-lt"/>
                <a:ea typeface="+mn-ea"/>
                <a:cs typeface="+mn-cs"/>
              </a:rPr>
              <a:t>TickPick</a:t>
            </a:r>
            <a:r>
              <a:rPr lang="en-US" sz="1200" kern="1200" dirty="0">
                <a:solidFill>
                  <a:schemeClr val="tx1"/>
                </a:solidFill>
                <a:effectLst/>
                <a:latin typeface="+mn-lt"/>
                <a:ea typeface="+mn-ea"/>
                <a:cs typeface="+mn-cs"/>
              </a:rPr>
              <a:t>, which doesn’t charge buyer fees.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In the 5x column, you can see that for events where the primary-market is really dramatically underpriced, so there is a 5x difference, the secondary market still captures about 35% of the rent</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In the 1.5x column, so cases where there is a relatively modest difference between the primary market price and the secondary market value, the secondary market’s share of the rents is much higher</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case it’s not obvious, what drives this math is that the secondary markets all charge fees based on the SALE PRICE of the ticket, not the RESALE PROFIT of the ticket. So 30-40% of the sale price, on a ticket you can only mark up by about 50%, is a lot of the economic pie. </a:t>
            </a:r>
            <a:endParaRPr lang="en-US" sz="105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8528F1F-8628-4CEC-8DAE-C609B10C500F}" type="slidenum">
              <a:rPr lang="en-US" smtClean="0"/>
              <a:t>18</a:t>
            </a:fld>
            <a:endParaRPr lang="en-US"/>
          </a:p>
        </p:txBody>
      </p:sp>
    </p:spTree>
    <p:extLst>
      <p:ext uri="{BB962C8B-B14F-4D97-AF65-F5344CB8AC3E}">
        <p14:creationId xmlns:p14="http://schemas.microsoft.com/office/powerpoint/2010/main" val="7638622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now want to turn to how to fix this market</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And to do so, the 3 basic choices that artists and teams have in this market, based on economic logic, or what I’ll call “Economic Gravity”</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Choice 1, the most standard economics choice, is to SET A MARKET-CLEARING PRICE in the primary market. </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Choice 2, is to set a below-market price in the primary market, but then have most of the “real” allocation happen in the secondary market. Brokers will scoop up a lot of the </a:t>
            </a:r>
            <a:r>
              <a:rPr lang="en-US" sz="1200" kern="1200" dirty="0" err="1">
                <a:solidFill>
                  <a:schemeClr val="tx1"/>
                </a:solidFill>
                <a:effectLst/>
                <a:latin typeface="+mn-lt"/>
                <a:ea typeface="+mn-ea"/>
                <a:cs typeface="+mn-cs"/>
              </a:rPr>
              <a:t>under-priced</a:t>
            </a:r>
            <a:r>
              <a:rPr lang="en-US" sz="1200" kern="1200" dirty="0">
                <a:solidFill>
                  <a:schemeClr val="tx1"/>
                </a:solidFill>
                <a:effectLst/>
                <a:latin typeface="+mn-lt"/>
                <a:ea typeface="+mn-ea"/>
                <a:cs typeface="+mn-cs"/>
              </a:rPr>
              <a:t> tickets in the primary market for resale on the secondary market.</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Choice 3 is to set a below-market price in the primary market, and BAN RESALE. </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key point I want to emphasize is that what’s NOT A CHOICE is to set a below-market price, and then just hope and pray that fans will get the mispriced tickets, and there won’t be a fervent secondary market.</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 agree that primary-markets can do a better job of detecting and diverting Bots, and like the overall idea of Verified Fan that Ticketmaster has been pursuing, but that’s just a never-ending cat-and-mouse game between the primary market and the brokers.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 economically reliable way to get tickets to fans and not have them get resold, is to either set a market-clearing price in the first place, or to prohibit resale.</a:t>
            </a:r>
            <a:endParaRPr lang="en-US" sz="105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8528F1F-8628-4CEC-8DAE-C609B10C500F}" type="slidenum">
              <a:rPr lang="en-US" smtClean="0"/>
              <a:t>19</a:t>
            </a:fld>
            <a:endParaRPr lang="en-US"/>
          </a:p>
        </p:txBody>
      </p:sp>
    </p:spTree>
    <p:extLst>
      <p:ext uri="{BB962C8B-B14F-4D97-AF65-F5344CB8AC3E}">
        <p14:creationId xmlns:p14="http://schemas.microsoft.com/office/powerpoint/2010/main" val="925145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 want to start with an anecdote from the 1860s, over 150 years ago.</a:t>
            </a:r>
          </a:p>
          <a:p>
            <a:r>
              <a:rPr lang="en-US" sz="1200" kern="1200" dirty="0">
                <a:solidFill>
                  <a:schemeClr val="tx1"/>
                </a:solidFill>
                <a:effectLst/>
                <a:latin typeface="+mn-lt"/>
                <a:ea typeface="+mn-ea"/>
                <a:cs typeface="+mn-cs"/>
              </a:rPr>
              <a:t>Charles Dickens was doing a tour of the U.S., and it was a hot ticket.</a:t>
            </a:r>
          </a:p>
          <a:p>
            <a:r>
              <a:rPr lang="en-US" sz="1200" kern="1200" dirty="0">
                <a:solidFill>
                  <a:schemeClr val="tx1"/>
                </a:solidFill>
                <a:effectLst/>
                <a:latin typeface="+mn-lt"/>
                <a:ea typeface="+mn-ea"/>
                <a:cs typeface="+mn-cs"/>
              </a:rPr>
              <a:t>Here’s press coverage from the first stop in his tour, Boston.</a:t>
            </a:r>
          </a:p>
          <a:p>
            <a:r>
              <a:rPr lang="en-US" sz="1200" kern="1200" dirty="0">
                <a:solidFill>
                  <a:schemeClr val="tx1"/>
                </a:solidFill>
                <a:effectLst/>
                <a:latin typeface="+mn-lt"/>
                <a:ea typeface="+mn-ea"/>
                <a:cs typeface="+mn-cs"/>
              </a:rPr>
              <a:t>The article is called “Mr. Dickens in Boston – The Excess Demand for Tickets”, with “excess” spelled in an old-timey way, and I want to read you a few excerpts.</a:t>
            </a:r>
          </a:p>
          <a:p>
            <a:r>
              <a:rPr lang="en-US" sz="1200" kern="1200" dirty="0">
                <a:solidFill>
                  <a:schemeClr val="tx1"/>
                </a:solidFill>
                <a:effectLst/>
                <a:latin typeface="+mn-lt"/>
                <a:ea typeface="+mn-ea"/>
                <a:cs typeface="+mn-cs"/>
              </a:rPr>
              <a:t>The crowd in line for tickets was described as “patient, orderly”, “jolly and good-natured.”</a:t>
            </a:r>
          </a:p>
          <a:p>
            <a:r>
              <a:rPr lang="en-US" sz="1200" kern="1200" dirty="0">
                <a:solidFill>
                  <a:schemeClr val="tx1"/>
                </a:solidFill>
                <a:effectLst/>
                <a:latin typeface="+mn-lt"/>
                <a:ea typeface="+mn-ea"/>
                <a:cs typeface="+mn-cs"/>
              </a:rPr>
              <a:t>They were reading each other Dickens quotes to stay entertained, “some apt and others forced.” </a:t>
            </a:r>
          </a:p>
          <a:p>
            <a:r>
              <a:rPr lang="en-US" sz="1200" kern="1200" dirty="0">
                <a:solidFill>
                  <a:schemeClr val="tx1"/>
                </a:solidFill>
                <a:effectLst/>
                <a:latin typeface="+mn-lt"/>
                <a:ea typeface="+mn-ea"/>
                <a:cs typeface="+mn-cs"/>
              </a:rPr>
              <a:t>“Everything in the sale of tickets … seemed to be conducted with entire fairness” and in particular there were ticket limits in place, to “prevent, as much as possible, ticket speculating.”</a:t>
            </a:r>
          </a:p>
          <a:p>
            <a:r>
              <a:rPr lang="en-US" sz="1200" kern="1200" dirty="0">
                <a:solidFill>
                  <a:schemeClr val="tx1"/>
                </a:solidFill>
                <a:effectLst/>
                <a:latin typeface="+mn-lt"/>
                <a:ea typeface="+mn-ea"/>
                <a:cs typeface="+mn-cs"/>
              </a:rPr>
              <a:t>“But, this was not entirely avoided” and tickets were resold for as much as $20, which is about $400 in today’s money, up from a face value of $2.</a:t>
            </a:r>
          </a:p>
          <a:p>
            <a:pPr lvl="0"/>
            <a:endParaRPr lang="en-US" dirty="0"/>
          </a:p>
        </p:txBody>
      </p:sp>
      <p:sp>
        <p:nvSpPr>
          <p:cNvPr id="4" name="Slide Number Placeholder 3"/>
          <p:cNvSpPr>
            <a:spLocks noGrp="1"/>
          </p:cNvSpPr>
          <p:nvPr>
            <p:ph type="sldNum" sz="quarter" idx="10"/>
          </p:nvPr>
        </p:nvSpPr>
        <p:spPr/>
        <p:txBody>
          <a:bodyPr/>
          <a:lstStyle/>
          <a:p>
            <a:fld id="{A8528F1F-8628-4CEC-8DAE-C609B10C500F}" type="slidenum">
              <a:rPr lang="en-US" smtClean="0"/>
              <a:t>2</a:t>
            </a:fld>
            <a:endParaRPr lang="en-US"/>
          </a:p>
        </p:txBody>
      </p:sp>
    </p:spTree>
    <p:extLst>
      <p:ext uri="{BB962C8B-B14F-4D97-AF65-F5344CB8AC3E}">
        <p14:creationId xmlns:p14="http://schemas.microsoft.com/office/powerpoint/2010/main" val="33995843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Let’s now go through each of these 3 choices, starting with Market-Clearing Prices</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a few methods for setting market-clearing prices.</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 rare one, but fond to economists, is Auctions. I’ll talk about that more on the next slide.</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 most common one is to use what’s called Dynamic Pricing, in conjunction with Data, to set market-clearing prices.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Basically, use good data, including resale-market values, to understand what prices clear the market.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Then, if you’re too low, dynamically raise the price, and if you’re too high dynamically lower the price. </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the effects of market-clearing prices on the various stakeholders?</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ARTIST/TEAM</a:t>
            </a:r>
            <a:endParaRPr lang="en-US" sz="105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Well, they get a market-clearing price, so more money</a:t>
            </a:r>
            <a:endParaRPr lang="en-US" sz="105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The possible downside is bad PR, if the price the market will bear is seen as too high, or if they overshoot. The Taylor Swift tour last year seemed to have a bit of that</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SECONDARY MARKET</a:t>
            </a:r>
            <a:endParaRPr lang="en-US" sz="105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Secondary markets will have less volume, because setting a market-clearing price in the primary market takes away a lot of the FREE MONEY</a:t>
            </a:r>
            <a:endParaRPr lang="en-US" sz="105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There will still be an important role for the secondary market, just smaller than it is at the moment</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BROKERS</a:t>
            </a:r>
            <a:endParaRPr lang="en-US" sz="105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Brokers are badly hurt, because you took away the “free money”</a:t>
            </a:r>
            <a:endParaRPr lang="en-US" sz="105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One economic nuance is that brokers spend a lot of time and money trying to win underpriced tickets. Economically, the “marginal” broker shouldn’t be making a huge profit net of his time and money costs.</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FANS</a:t>
            </a:r>
            <a:endParaRPr lang="en-US" sz="105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Last, fans, pay market-clearing prices</a:t>
            </a:r>
            <a:endParaRPr lang="en-US" sz="105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Many will grumble that the price is too high</a:t>
            </a:r>
            <a:endParaRPr lang="en-US" sz="105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Fans who would have been the lucky ones in the old regime, able to buy underpriced tickets, are worse off</a:t>
            </a:r>
            <a:endParaRPr lang="en-US" sz="105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8528F1F-8628-4CEC-8DAE-C609B10C500F}" type="slidenum">
              <a:rPr lang="en-US" smtClean="0"/>
              <a:t>20</a:t>
            </a:fld>
            <a:endParaRPr lang="en-US"/>
          </a:p>
        </p:txBody>
      </p:sp>
    </p:spTree>
    <p:extLst>
      <p:ext uri="{BB962C8B-B14F-4D97-AF65-F5344CB8AC3E}">
        <p14:creationId xmlns:p14="http://schemas.microsoft.com/office/powerpoint/2010/main" val="42937793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 surprise to an economist, market-clearing prices work, in the sense of clearing the market.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Here is evidence from my research paper on Ticketmaster’s use of auctions for premium seats, which they used from about the mid-2000s through about 2011.</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 the left-hand side, you see on the horizontal axis the price for seats in the primary market, and on the vertical axis the price in the secondary market. Each dot is a “Concert-Section-Row”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 you can see, the dots line up against the red line, which means the primary-market auction “got the right price” in terms of what the secondary market would bear, at least on average. The average auction price was about $274, the average resale value about $280</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On the right-hand side is the same seats, but using the face values instead of the auction prices. You can see that the face values are systematically too low, with a few extreme cases. On average, the markup between the face value and the resale value was about 100% </a:t>
            </a:r>
            <a:endParaRPr lang="en-US" dirty="0"/>
          </a:p>
        </p:txBody>
      </p:sp>
      <p:sp>
        <p:nvSpPr>
          <p:cNvPr id="4" name="Slide Number Placeholder 3"/>
          <p:cNvSpPr>
            <a:spLocks noGrp="1"/>
          </p:cNvSpPr>
          <p:nvPr>
            <p:ph type="sldNum" sz="quarter" idx="10"/>
          </p:nvPr>
        </p:nvSpPr>
        <p:spPr/>
        <p:txBody>
          <a:bodyPr/>
          <a:lstStyle/>
          <a:p>
            <a:fld id="{A8528F1F-8628-4CEC-8DAE-C609B10C500F}" type="slidenum">
              <a:rPr lang="en-US" smtClean="0"/>
              <a:t>21</a:t>
            </a:fld>
            <a:endParaRPr lang="en-US"/>
          </a:p>
        </p:txBody>
      </p:sp>
    </p:spTree>
    <p:extLst>
      <p:ext uri="{BB962C8B-B14F-4D97-AF65-F5344CB8AC3E}">
        <p14:creationId xmlns:p14="http://schemas.microsoft.com/office/powerpoint/2010/main" val="33664894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Now let’s talk about Choice 2, which is to underprice, and let much of the action take place in the secondary market. </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This is basically the </a:t>
            </a:r>
            <a:r>
              <a:rPr lang="en-US" sz="1200" u="sng" kern="1200" dirty="0">
                <a:solidFill>
                  <a:schemeClr val="tx1"/>
                </a:solidFill>
                <a:effectLst/>
                <a:latin typeface="+mn-lt"/>
                <a:ea typeface="+mn-ea"/>
                <a:cs typeface="+mn-cs"/>
              </a:rPr>
              <a:t>status quo</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Artists and teams</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Get less revenue, this is the “underpricing”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But get at least some of the benefits of appearing to set a low price</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Some artists try to “have their cake and eat it too”, diverting tickets to the secondary market through their promoters. This too is a modern version of the Corrupt Box Office practice I mentioned earlier and shouldn’t be allowed </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Secondary markets and Brokers both clean up</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Again with the nuance that brokers have to expend a lot of money and time seeking underpriced tickets, so the “marginal” one in some economic sense breaks even</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And secondary markets of course spend a lot of money on internet advertising and otherwise to try to get the market to happen on their secondary market site rather than someone else’s</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Fans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Well FANS HATE THE STATUS QUO.</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There were 6724 comments submitted to the FTC.</a:t>
            </a:r>
            <a:endParaRPr lang="en-US" dirty="0"/>
          </a:p>
        </p:txBody>
      </p:sp>
      <p:sp>
        <p:nvSpPr>
          <p:cNvPr id="4" name="Slide Number Placeholder 3"/>
          <p:cNvSpPr>
            <a:spLocks noGrp="1"/>
          </p:cNvSpPr>
          <p:nvPr>
            <p:ph type="sldNum" sz="quarter" idx="10"/>
          </p:nvPr>
        </p:nvSpPr>
        <p:spPr/>
        <p:txBody>
          <a:bodyPr/>
          <a:lstStyle/>
          <a:p>
            <a:fld id="{A8528F1F-8628-4CEC-8DAE-C609B10C500F}" type="slidenum">
              <a:rPr lang="en-US" smtClean="0"/>
              <a:t>22</a:t>
            </a:fld>
            <a:endParaRPr lang="en-US"/>
          </a:p>
        </p:txBody>
      </p:sp>
    </p:spTree>
    <p:extLst>
      <p:ext uri="{BB962C8B-B14F-4D97-AF65-F5344CB8AC3E}">
        <p14:creationId xmlns:p14="http://schemas.microsoft.com/office/powerpoint/2010/main" val="13068603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Last but not least, Choice 3. </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Low prices, but with a ban on resale</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First, let’s talk through the implementation details for this approach</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It relies on “names on tickets” with some sort of customer identifier, like an ID, a credit card, or their phone. By analogy, like how plane tickets work</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Ideally, there would be some scope for refund for customers whose plans change, and can cancel far enough in advance that someone else can purchase and then utilize the ticket</a:t>
            </a:r>
            <a:endParaRPr lang="en-US" sz="105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Again, analogy is an airline fee</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Since customers often attend events in groups, and groups can be fluid, there is intrinsically some scope for a form of resale – broker buys the tickets, then “walks the fans in the door”</a:t>
            </a:r>
            <a:endParaRPr lang="en-US" sz="105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However this doesn’t scale that much, its more like Dickens-era resale, or Spitzer-era resale, than Bots-era resale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 good reference on this idea is a recent paper of Pascal </a:t>
            </a:r>
            <a:r>
              <a:rPr lang="en-US" sz="1200" kern="1200" dirty="0" err="1">
                <a:solidFill>
                  <a:schemeClr val="tx1"/>
                </a:solidFill>
                <a:effectLst/>
                <a:latin typeface="+mn-lt"/>
                <a:ea typeface="+mn-ea"/>
                <a:cs typeface="+mn-cs"/>
              </a:rPr>
              <a:t>Courty</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the effects of this method on stakeholders</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Artists and Teams</a:t>
            </a:r>
            <a:endParaRPr lang="en-US" sz="105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Can set whatever price they like, including a below-market price</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Secondary markets and brokers</a:t>
            </a:r>
            <a:endParaRPr lang="en-US" sz="105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HATE this idea</a:t>
            </a:r>
            <a:endParaRPr lang="en-US" sz="105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They probably hate it as much as fans hate the status quo</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Fans</a:t>
            </a:r>
            <a:endParaRPr lang="en-US" sz="105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Pay a “fair price”</a:t>
            </a:r>
            <a:endParaRPr lang="en-US" sz="105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Some still won’t get to buy – there is excess demand at that price</a:t>
            </a:r>
            <a:endParaRPr lang="en-US" sz="105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And there will be some allocative inefficiency</a:t>
            </a:r>
            <a:endParaRPr lang="en-US" sz="105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Some fans who BADLY want to go and would have paid a lot won’t get tickets</a:t>
            </a:r>
            <a:endParaRPr lang="en-US" dirty="0"/>
          </a:p>
        </p:txBody>
      </p:sp>
      <p:sp>
        <p:nvSpPr>
          <p:cNvPr id="4" name="Slide Number Placeholder 3"/>
          <p:cNvSpPr>
            <a:spLocks noGrp="1"/>
          </p:cNvSpPr>
          <p:nvPr>
            <p:ph type="sldNum" sz="quarter" idx="10"/>
          </p:nvPr>
        </p:nvSpPr>
        <p:spPr/>
        <p:txBody>
          <a:bodyPr/>
          <a:lstStyle/>
          <a:p>
            <a:fld id="{A8528F1F-8628-4CEC-8DAE-C609B10C500F}" type="slidenum">
              <a:rPr lang="en-US" smtClean="0"/>
              <a:t>23</a:t>
            </a:fld>
            <a:endParaRPr lang="en-US"/>
          </a:p>
        </p:txBody>
      </p:sp>
    </p:spTree>
    <p:extLst>
      <p:ext uri="{BB962C8B-B14F-4D97-AF65-F5344CB8AC3E}">
        <p14:creationId xmlns:p14="http://schemas.microsoft.com/office/powerpoint/2010/main" val="42003907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politics of Resale Bans are, sadly, predictable</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Economically, they benefit a dispersed group, fans</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But harm a concentrated group, the secondary market players</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This includes the secondary market platforms</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Brokers</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And arguably Ticketmaster, which has taken what you might call a “join the party” approach to the secondary market, now at around $2bn volume which at their current fees is about $500 million of revenue</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group called the “Fan Freedom Project” got formed for the purpose of advocating against resale bans.</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 name is almost comically Orwellian</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 want to read you an excerpt from their non-profit filing,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 mission is to quote “Preserve, Educate and Inform Consumers of their FUNDAMENTAL RIGHTS “ … “including rights to a free and open secondary ticketing marketplace”</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love the cynicism, “Fundamental Rights”, right up there with life, liberty and the pursuit of happiness, to speculate on concert tickets</a:t>
            </a:r>
            <a:endParaRPr lang="en-US" sz="105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I’ll let you guess who funded it</a:t>
            </a:r>
            <a:endParaRPr lang="en-US" dirty="0"/>
          </a:p>
        </p:txBody>
      </p:sp>
      <p:sp>
        <p:nvSpPr>
          <p:cNvPr id="4" name="Slide Number Placeholder 3"/>
          <p:cNvSpPr>
            <a:spLocks noGrp="1"/>
          </p:cNvSpPr>
          <p:nvPr>
            <p:ph type="sldNum" sz="quarter" idx="10"/>
          </p:nvPr>
        </p:nvSpPr>
        <p:spPr/>
        <p:txBody>
          <a:bodyPr/>
          <a:lstStyle/>
          <a:p>
            <a:fld id="{A8528F1F-8628-4CEC-8DAE-C609B10C500F}" type="slidenum">
              <a:rPr lang="en-US" smtClean="0"/>
              <a:t>24</a:t>
            </a:fld>
            <a:endParaRPr lang="en-US"/>
          </a:p>
        </p:txBody>
      </p:sp>
    </p:spTree>
    <p:extLst>
      <p:ext uri="{BB962C8B-B14F-4D97-AF65-F5344CB8AC3E}">
        <p14:creationId xmlns:p14="http://schemas.microsoft.com/office/powerpoint/2010/main" val="6756989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My main policy proposal is that artists and teams should have the CHOICE to restrict resale for some of all of their tickets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That is, if they want to set a meaningful below-market price, that should be a choice that they have</a:t>
            </a:r>
            <a:endParaRPr lang="en-US" dirty="0"/>
          </a:p>
        </p:txBody>
      </p:sp>
      <p:sp>
        <p:nvSpPr>
          <p:cNvPr id="4" name="Slide Number Placeholder 3"/>
          <p:cNvSpPr>
            <a:spLocks noGrp="1"/>
          </p:cNvSpPr>
          <p:nvPr>
            <p:ph type="sldNum" sz="quarter" idx="10"/>
          </p:nvPr>
        </p:nvSpPr>
        <p:spPr/>
        <p:txBody>
          <a:bodyPr/>
          <a:lstStyle/>
          <a:p>
            <a:fld id="{A8528F1F-8628-4CEC-8DAE-C609B10C500F}" type="slidenum">
              <a:rPr lang="en-US" smtClean="0"/>
              <a:t>25</a:t>
            </a:fld>
            <a:endParaRPr lang="en-US"/>
          </a:p>
        </p:txBody>
      </p:sp>
    </p:spTree>
    <p:extLst>
      <p:ext uri="{BB962C8B-B14F-4D97-AF65-F5344CB8AC3E}">
        <p14:creationId xmlns:p14="http://schemas.microsoft.com/office/powerpoint/2010/main" val="22976995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Essentially there are only 2 real alternatives to the status quo</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1) set a market-clearing price</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2) set below-market prices, but restrict resale</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Again, I like the idea of trying to deter bots and brokers in other ways, but that’s ultimately a cat-and-mouse game, which the ticketing industry has been losing, in some cases perhaps purposefully, for over 100 years.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 only truly reliable ways to allocate tickets to fans and not brokers are to set market-clearing prices in the first place, or to restrict resale. That’s just economic reality.</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 am proposing is that artists and teams be FREE TO CHOOSE their preferred mix of these 2 alternatives</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suspect many will choose just to set market-clearing prices, which again is standard economics, or to do a mix of (1) and (2), perhaps allocating some premium seats at high prices, but allocating the “get in the door” seats at low prices with resale restrictions</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That’s all fine. My proposal is NOT to mandate resale bans, but to MEANINGFULLY ALLOW them.</a:t>
            </a:r>
            <a:endParaRPr lang="en-US" sz="105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 understand that resale bans are bad for secondary-market players and brokers. You may hear complaining, that’s fine.</a:t>
            </a:r>
            <a:endParaRPr lang="en-US" dirty="0"/>
          </a:p>
        </p:txBody>
      </p:sp>
      <p:sp>
        <p:nvSpPr>
          <p:cNvPr id="4" name="Slide Number Placeholder 3"/>
          <p:cNvSpPr>
            <a:spLocks noGrp="1"/>
          </p:cNvSpPr>
          <p:nvPr>
            <p:ph type="sldNum" sz="quarter" idx="10"/>
          </p:nvPr>
        </p:nvSpPr>
        <p:spPr/>
        <p:txBody>
          <a:bodyPr/>
          <a:lstStyle/>
          <a:p>
            <a:fld id="{A8528F1F-8628-4CEC-8DAE-C609B10C500F}" type="slidenum">
              <a:rPr lang="en-US" smtClean="0"/>
              <a:t>26</a:t>
            </a:fld>
            <a:endParaRPr lang="en-US"/>
          </a:p>
        </p:txBody>
      </p:sp>
    </p:spTree>
    <p:extLst>
      <p:ext uri="{BB962C8B-B14F-4D97-AF65-F5344CB8AC3E}">
        <p14:creationId xmlns:p14="http://schemas.microsoft.com/office/powerpoint/2010/main" val="37103388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My second policy proposal is more “conventional economics” if you will, which is just to have transparency for fees in this market</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Fees are both OPAQUE and HIGH</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In BOTH the primary market and the secondary market</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propose that the tickets industry adopt the Department of Transportation model for the Airline industry – which is that if a fee is a “mandatory” part of the ticket, you have to include it in the displayed price</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Airlines can’t charge $300 for the ticket, and then surprise you that it’s another $300 for the seatbelt and another $100 bucks to use the bathroom. </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want to underscore that the industry likely won’t unilaterally disarm against opaque, high fees. Scientific evidence that came out of an experiment at StubHub found that if one marketplace makes fees transparent, while others keep them non-transparent, the transparent one did worse.</a:t>
            </a:r>
            <a:endParaRPr lang="en-US" sz="105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Commissioner Slaughter called the situation a prisoner’s dilemma – that’s exactly right</a:t>
            </a:r>
            <a:endParaRPr lang="en-US" dirty="0"/>
          </a:p>
        </p:txBody>
      </p:sp>
      <p:sp>
        <p:nvSpPr>
          <p:cNvPr id="4" name="Slide Number Placeholder 3"/>
          <p:cNvSpPr>
            <a:spLocks noGrp="1"/>
          </p:cNvSpPr>
          <p:nvPr>
            <p:ph type="sldNum" sz="quarter" idx="10"/>
          </p:nvPr>
        </p:nvSpPr>
        <p:spPr/>
        <p:txBody>
          <a:bodyPr/>
          <a:lstStyle/>
          <a:p>
            <a:fld id="{A8528F1F-8628-4CEC-8DAE-C609B10C500F}" type="slidenum">
              <a:rPr lang="en-US" smtClean="0"/>
              <a:t>27</a:t>
            </a:fld>
            <a:endParaRPr lang="en-US"/>
          </a:p>
        </p:txBody>
      </p:sp>
    </p:spTree>
    <p:extLst>
      <p:ext uri="{BB962C8B-B14F-4D97-AF65-F5344CB8AC3E}">
        <p14:creationId xmlns:p14="http://schemas.microsoft.com/office/powerpoint/2010/main" val="18113117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Let me now bring this talk to a close, with one slide to summarize and one slide to put these ideas in a slightly broader economic context</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ticket market has been broken for a LOOOONG Time</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structural economic reason why is that artists / teams / </a:t>
            </a:r>
            <a:r>
              <a:rPr lang="en-US" sz="1200" kern="1200" dirty="0" err="1">
                <a:solidFill>
                  <a:schemeClr val="tx1"/>
                </a:solidFill>
                <a:effectLst/>
                <a:latin typeface="+mn-lt"/>
                <a:ea typeface="+mn-ea"/>
                <a:cs typeface="+mn-cs"/>
              </a:rPr>
              <a:t>etc</a:t>
            </a:r>
            <a:r>
              <a:rPr lang="en-US" sz="1200" kern="1200" dirty="0">
                <a:solidFill>
                  <a:schemeClr val="tx1"/>
                </a:solidFill>
                <a:effectLst/>
                <a:latin typeface="+mn-lt"/>
                <a:ea typeface="+mn-ea"/>
                <a:cs typeface="+mn-cs"/>
              </a:rPr>
              <a:t> sometimes want to “underprice” their tickets relative to the maximum the market will bear</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This could be out of concerns about “fairness”, real or perceived</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 concern that too high a price today will harm demand tomorrow</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 desire to ensure that seats can make it to true fans</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Etc.</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Wherever it comes from, it’s a </a:t>
            </a:r>
            <a:r>
              <a:rPr lang="en-US" sz="1200" u="sng" kern="1200" dirty="0">
                <a:solidFill>
                  <a:schemeClr val="tx1"/>
                </a:solidFill>
                <a:effectLst/>
                <a:latin typeface="+mn-lt"/>
                <a:ea typeface="+mn-ea"/>
                <a:cs typeface="+mn-cs"/>
              </a:rPr>
              <a:t>fact</a:t>
            </a:r>
            <a:r>
              <a:rPr lang="en-US" sz="1200" kern="1200" dirty="0">
                <a:solidFill>
                  <a:schemeClr val="tx1"/>
                </a:solidFill>
                <a:effectLst/>
                <a:latin typeface="+mn-lt"/>
                <a:ea typeface="+mn-ea"/>
                <a:cs typeface="+mn-cs"/>
              </a:rPr>
              <a:t> of this market </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This underpricing in turn creates an incentive for rent-seeking behavior</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Hence, $30 in gold for a good spot in line, over a 150 years ago, for a novelist!</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INTERNET HAS BADLY EXACERBATED this basic structural problem</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 internet reduces friction, which is </a:t>
            </a:r>
            <a:r>
              <a:rPr lang="en-US" sz="1200" u="sng" kern="1200" dirty="0">
                <a:solidFill>
                  <a:schemeClr val="tx1"/>
                </a:solidFill>
                <a:effectLst/>
                <a:latin typeface="+mn-lt"/>
                <a:ea typeface="+mn-ea"/>
                <a:cs typeface="+mn-cs"/>
              </a:rPr>
              <a:t>usually</a:t>
            </a:r>
            <a:r>
              <a:rPr lang="en-US" sz="1200" kern="1200" dirty="0">
                <a:solidFill>
                  <a:schemeClr val="tx1"/>
                </a:solidFill>
                <a:effectLst/>
                <a:latin typeface="+mn-lt"/>
                <a:ea typeface="+mn-ea"/>
                <a:cs typeface="+mn-cs"/>
              </a:rPr>
              <a:t> a good thing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but in this case the friction was what allowed the market to not get fully taken over by speculators</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have outlined two proposals that would do a lot of good for this market, in the internet era</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1</a:t>
            </a:r>
            <a:r>
              <a:rPr lang="en-US" sz="1200" kern="1200" baseline="30000" dirty="0">
                <a:solidFill>
                  <a:schemeClr val="tx1"/>
                </a:solidFill>
                <a:effectLst/>
                <a:latin typeface="+mn-lt"/>
                <a:ea typeface="+mn-ea"/>
                <a:cs typeface="+mn-cs"/>
              </a:rPr>
              <a:t>st</a:t>
            </a:r>
            <a:r>
              <a:rPr lang="en-US" sz="1200" kern="1200" dirty="0">
                <a:solidFill>
                  <a:schemeClr val="tx1"/>
                </a:solidFill>
                <a:effectLst/>
                <a:latin typeface="+mn-lt"/>
                <a:ea typeface="+mn-ea"/>
                <a:cs typeface="+mn-cs"/>
              </a:rPr>
              <a:t>, allow artists and teams </a:t>
            </a:r>
            <a:r>
              <a:rPr lang="en-US" sz="1200" u="sng" kern="1200" dirty="0">
                <a:solidFill>
                  <a:schemeClr val="tx1"/>
                </a:solidFill>
                <a:effectLst/>
                <a:latin typeface="+mn-lt"/>
                <a:ea typeface="+mn-ea"/>
                <a:cs typeface="+mn-cs"/>
              </a:rPr>
              <a:t>THE CHOICE</a:t>
            </a:r>
            <a:r>
              <a:rPr lang="en-US" sz="1200" kern="1200" dirty="0">
                <a:solidFill>
                  <a:schemeClr val="tx1"/>
                </a:solidFill>
                <a:effectLst/>
                <a:latin typeface="+mn-lt"/>
                <a:ea typeface="+mn-ea"/>
                <a:cs typeface="+mn-cs"/>
              </a:rPr>
              <a:t> to restrict resale for some or all of their tickets</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u="sng" kern="1200" dirty="0">
                <a:solidFill>
                  <a:schemeClr val="tx1"/>
                </a:solidFill>
                <a:effectLst/>
                <a:latin typeface="+mn-lt"/>
                <a:ea typeface="+mn-ea"/>
                <a:cs typeface="+mn-cs"/>
              </a:rPr>
              <a:t>Not</a:t>
            </a:r>
            <a:r>
              <a:rPr lang="en-US" sz="1200" kern="1200" dirty="0">
                <a:solidFill>
                  <a:schemeClr val="tx1"/>
                </a:solidFill>
                <a:effectLst/>
                <a:latin typeface="+mn-lt"/>
                <a:ea typeface="+mn-ea"/>
                <a:cs typeface="+mn-cs"/>
              </a:rPr>
              <a:t> a mandate to ban resale</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Indeed, I would imagine that most events would continue to price roughly the way they do, and for efforts to set market-clearing prices to get increasingly sophisticated and more accurate</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But, for special events where demand is through the roof, and the artist/team genuinely doesn’t want to price to capture full revenue from that demand, that should be their CHOICE</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(If they want to price through the roof, that should be their right too!)</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(And if they want to price low and let the rents go to brokers/secondary market players, I guess that should be their right too. But we shouldn’t FORCE them into this third bucket.)</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2</a:t>
            </a:r>
            <a:r>
              <a:rPr lang="en-US" sz="1200" kern="1200" baseline="30000" dirty="0">
                <a:solidFill>
                  <a:schemeClr val="tx1"/>
                </a:solidFill>
                <a:effectLst/>
                <a:latin typeface="+mn-lt"/>
                <a:ea typeface="+mn-ea"/>
                <a:cs typeface="+mn-cs"/>
              </a:rPr>
              <a:t>nd</a:t>
            </a:r>
            <a:r>
              <a:rPr lang="en-US" sz="1200" kern="1200" dirty="0">
                <a:solidFill>
                  <a:schemeClr val="tx1"/>
                </a:solidFill>
                <a:effectLst/>
                <a:latin typeface="+mn-lt"/>
                <a:ea typeface="+mn-ea"/>
                <a:cs typeface="+mn-cs"/>
              </a:rPr>
              <a:t> proposal is to put some transparency into this market, specifically around fees, in both the primary and secondary markets.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 idea is not special to tickets market</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Just good economics</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u="sng" kern="1200" dirty="0">
                <a:solidFill>
                  <a:schemeClr val="tx1"/>
                </a:solidFill>
                <a:effectLst/>
                <a:latin typeface="+mn-lt"/>
                <a:ea typeface="+mn-ea"/>
                <a:cs typeface="+mn-cs"/>
              </a:rPr>
              <a:t>The only sense in which the proposal is special to the tickets market is that tickets themselves are special</a:t>
            </a:r>
            <a:r>
              <a:rPr lang="en-US" sz="1200" kern="1200" dirty="0">
                <a:solidFill>
                  <a:schemeClr val="tx1"/>
                </a:solidFill>
                <a:effectLst/>
                <a:latin typeface="+mn-lt"/>
                <a:ea typeface="+mn-ea"/>
                <a:cs typeface="+mn-cs"/>
              </a:rPr>
              <a:t>. Consumers often genuinely badly want to go to a particular event. Events are “one of a kind” and create cherished memories, like the moment the </a:t>
            </a:r>
            <a:r>
              <a:rPr lang="en-US" sz="1200" kern="1200" dirty="0" err="1">
                <a:solidFill>
                  <a:schemeClr val="tx1"/>
                </a:solidFill>
                <a:effectLst/>
                <a:latin typeface="+mn-lt"/>
                <a:ea typeface="+mn-ea"/>
                <a:cs typeface="+mn-cs"/>
              </a:rPr>
              <a:t>mets</a:t>
            </a:r>
            <a:r>
              <a:rPr lang="en-US" sz="1200" kern="1200" dirty="0">
                <a:solidFill>
                  <a:schemeClr val="tx1"/>
                </a:solidFill>
                <a:effectLst/>
                <a:latin typeface="+mn-lt"/>
                <a:ea typeface="+mn-ea"/>
                <a:cs typeface="+mn-cs"/>
              </a:rPr>
              <a:t> clinched the pennant.</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But this specialness then makes consumers vulnerable, and HIGH and especially OPAQUE fees exploit this vulnerability. </a:t>
            </a:r>
            <a:endParaRPr lang="en-US" sz="105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A8528F1F-8628-4CEC-8DAE-C609B10C500F}" type="slidenum">
              <a:rPr lang="en-US" smtClean="0"/>
              <a:t>28</a:t>
            </a:fld>
            <a:endParaRPr lang="en-US"/>
          </a:p>
        </p:txBody>
      </p:sp>
    </p:spTree>
    <p:extLst>
      <p:ext uri="{BB962C8B-B14F-4D97-AF65-F5344CB8AC3E}">
        <p14:creationId xmlns:p14="http://schemas.microsoft.com/office/powerpoint/2010/main" val="5739853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want to close by connecting the ideas in this talk to two influential figures in economics, from whom I’ve learned an enormous amount</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First is Milton Friedman</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I’ve used the phrase “free to choose” a few times in this talk, which is a Friedman phrase. Artists and teams should be free to choose the nature of the contract they sell, within reason. Ticket resale is NOT A FUNDAMENTAL RIGHT.</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Another important Friedman theme is that markets need rules to function well – the notion of Government as the rule-setter and umpire.</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Let me read a famous quote of Friedman: “The role of government just considered is to do something that the market cannot do for itself, namely, to determine, arbitrate and enforce the rules of the game”</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You may be surprised to hear a U of C economist before you encouraging the FTC to regulate a market, but that’s a misunderstanding of Chicago economics. Markets need rules to function well, full stop.</a:t>
            </a:r>
            <a:endParaRPr lang="en-US" sz="1050" kern="1200" dirty="0">
              <a:solidFill>
                <a:schemeClr val="tx1"/>
              </a:solidFill>
              <a:effectLst/>
              <a:latin typeface="+mn-lt"/>
              <a:ea typeface="+mn-ea"/>
              <a:cs typeface="+mn-cs"/>
            </a:endParaRPr>
          </a:p>
          <a:p>
            <a:pPr marL="0" indent="0">
              <a:buFont typeface="Arial" panose="020B0604020202020204" pitchFamily="34" charset="0"/>
              <a:buNone/>
            </a:pP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Second is Alvin Roth, my PhD adviser and winner of the 2012 Nobel Prize</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Roth was recognized for his work on the design of what are known as matching markets.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He points out that while many markets clear through prices alone, many markets don’t – price isn’t the only determinant of “Who Gets What”</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Examples include getting into a college, choosing a spouse, or getting a job</a:t>
            </a:r>
            <a:endParaRPr lang="en-US" sz="105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You can’t just choose which job you want, the employer has to choose you back </a:t>
            </a:r>
            <a:endParaRPr lang="en-US" sz="105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You can’t just choose which college you want to go, the college has to choose you back. With the possible exception if you bribe the lacrosse coach.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In the tickets market, we’ve learned, from 100+ years of history, that sellers, and buyers, don’t want a market in which prices alone are always and everywhere the only determinant of who gets what.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Whether artists and teams determine the allocation based on who they think is the “true-</a:t>
            </a:r>
            <a:r>
              <a:rPr lang="en-US" sz="1200" kern="1200" dirty="0" err="1">
                <a:solidFill>
                  <a:schemeClr val="tx1"/>
                </a:solidFill>
                <a:effectLst/>
                <a:latin typeface="+mn-lt"/>
                <a:ea typeface="+mn-ea"/>
                <a:cs typeface="+mn-cs"/>
              </a:rPr>
              <a:t>est</a:t>
            </a:r>
            <a:r>
              <a:rPr lang="en-US" sz="1200" kern="1200" dirty="0">
                <a:solidFill>
                  <a:schemeClr val="tx1"/>
                </a:solidFill>
                <a:effectLst/>
                <a:latin typeface="+mn-lt"/>
                <a:ea typeface="+mn-ea"/>
                <a:cs typeface="+mn-cs"/>
              </a:rPr>
              <a:t>” fan, or who pays the most, or who waits the longest in line, or whatever, it should be their choice.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And whether in the cheap seats or courtside, fans deserve a transparent market </a:t>
            </a:r>
            <a:endParaRPr lang="en-US" sz="1050" kern="1200" dirty="0">
              <a:solidFill>
                <a:schemeClr val="tx1"/>
              </a:solidFill>
              <a:effectLst/>
              <a:latin typeface="+mn-lt"/>
              <a:ea typeface="+mn-ea"/>
              <a:cs typeface="+mn-cs"/>
            </a:endParaRPr>
          </a:p>
          <a:p>
            <a:pPr marL="285750" indent="-285750">
              <a:buFont typeface="Arial" panose="020B0604020202020204" pitchFamily="34" charset="0"/>
              <a:buChar char="•"/>
            </a:pPr>
            <a:endParaRPr lang="en-US" sz="1800" dirty="0"/>
          </a:p>
        </p:txBody>
      </p:sp>
      <p:sp>
        <p:nvSpPr>
          <p:cNvPr id="4" name="Slide Number Placeholder 3"/>
          <p:cNvSpPr>
            <a:spLocks noGrp="1"/>
          </p:cNvSpPr>
          <p:nvPr>
            <p:ph type="sldNum" sz="quarter" idx="10"/>
          </p:nvPr>
        </p:nvSpPr>
        <p:spPr/>
        <p:txBody>
          <a:bodyPr/>
          <a:lstStyle/>
          <a:p>
            <a:fld id="{A8528F1F-8628-4CEC-8DAE-C609B10C500F}" type="slidenum">
              <a:rPr lang="en-US" smtClean="0"/>
              <a:t>29</a:t>
            </a:fld>
            <a:endParaRPr lang="en-US"/>
          </a:p>
        </p:txBody>
      </p:sp>
    </p:spTree>
    <p:extLst>
      <p:ext uri="{BB962C8B-B14F-4D97-AF65-F5344CB8AC3E}">
        <p14:creationId xmlns:p14="http://schemas.microsoft.com/office/powerpoint/2010/main" val="169877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Here’s an article from the next month in New York.</a:t>
            </a:r>
          </a:p>
          <a:p>
            <a:r>
              <a:rPr lang="en-US" sz="1200" kern="1200" dirty="0">
                <a:solidFill>
                  <a:schemeClr val="tx1"/>
                </a:solidFill>
                <a:effectLst/>
                <a:latin typeface="+mn-lt"/>
                <a:ea typeface="+mn-ea"/>
                <a:cs typeface="+mn-cs"/>
              </a:rPr>
              <a:t>This time the article describes a crowd where “a large proportion of those standing near the head of the line were ticket speculators”, and then “little boys” who were planning to sell their place in line. </a:t>
            </a:r>
          </a:p>
          <a:p>
            <a:r>
              <a:rPr lang="en-US" sz="1200" kern="1200" dirty="0">
                <a:solidFill>
                  <a:schemeClr val="tx1"/>
                </a:solidFill>
                <a:effectLst/>
                <a:latin typeface="+mn-lt"/>
                <a:ea typeface="+mn-ea"/>
                <a:cs typeface="+mn-cs"/>
              </a:rPr>
              <a:t>One boy sold his spot in line for $30 in gold.</a:t>
            </a:r>
          </a:p>
          <a:p>
            <a:r>
              <a:rPr lang="en-US" sz="1200" kern="1200" dirty="0">
                <a:solidFill>
                  <a:schemeClr val="tx1"/>
                </a:solidFill>
                <a:effectLst/>
                <a:latin typeface="+mn-lt"/>
                <a:ea typeface="+mn-ea"/>
                <a:cs typeface="+mn-cs"/>
              </a:rPr>
              <a:t>Police were on the scene.</a:t>
            </a:r>
          </a:p>
          <a:p>
            <a:r>
              <a:rPr lang="en-US" sz="1200" kern="1200" dirty="0">
                <a:solidFill>
                  <a:schemeClr val="tx1"/>
                </a:solidFill>
                <a:effectLst/>
                <a:latin typeface="+mn-lt"/>
                <a:ea typeface="+mn-ea"/>
                <a:cs typeface="+mn-cs"/>
              </a:rPr>
              <a:t>Fans who missed out on tickets “retired with expressions of disgust.”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 it took about one month for the market to go from patient and orderly, with fans reading each other Dickens quotes, to a market taken over by ticket speculators, with police on the scene and children taking bribes. </a:t>
            </a:r>
          </a:p>
          <a:p>
            <a:r>
              <a:rPr lang="en-US" sz="1200" kern="1200" dirty="0">
                <a:solidFill>
                  <a:schemeClr val="tx1"/>
                </a:solidFill>
                <a:effectLst/>
                <a:latin typeface="+mn-lt"/>
                <a:ea typeface="+mn-ea"/>
                <a:cs typeface="+mn-cs"/>
              </a:rPr>
              <a:t>A New York Times op-ed from the era, described [quote] “gangs of hardened ticket speculators” who “carry on their atrocious trade with perfect shamelessness.”</a:t>
            </a:r>
          </a:p>
          <a:p>
            <a:endParaRPr lang="en-US" dirty="0"/>
          </a:p>
        </p:txBody>
      </p:sp>
      <p:sp>
        <p:nvSpPr>
          <p:cNvPr id="4" name="Slide Number Placeholder 3"/>
          <p:cNvSpPr>
            <a:spLocks noGrp="1"/>
          </p:cNvSpPr>
          <p:nvPr>
            <p:ph type="sldNum" sz="quarter" idx="10"/>
          </p:nvPr>
        </p:nvSpPr>
        <p:spPr/>
        <p:txBody>
          <a:bodyPr/>
          <a:lstStyle/>
          <a:p>
            <a:fld id="{A8528F1F-8628-4CEC-8DAE-C609B10C500F}" type="slidenum">
              <a:rPr lang="en-US" smtClean="0"/>
              <a:t>3</a:t>
            </a:fld>
            <a:endParaRPr lang="en-US"/>
          </a:p>
        </p:txBody>
      </p:sp>
    </p:spTree>
    <p:extLst>
      <p:ext uri="{BB962C8B-B14F-4D97-AF65-F5344CB8AC3E}">
        <p14:creationId xmlns:p14="http://schemas.microsoft.com/office/powerpoint/2010/main" val="3906890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is just to say that underpriced event tickets, and the associated resale market, rent-seeking activity, and controversy, have been around for a LONG time. </a:t>
            </a:r>
            <a:endParaRPr lang="en-US" sz="105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But I want to start with the economics of underpricing WITHOUT resale. Here’s the basic textbook supply-and-demand diagram.</a:t>
            </a:r>
            <a:endParaRPr lang="en-US" sz="105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Assume there is a fixed supply, Q, let’s think of this as tickets that are all the same quality.</a:t>
            </a:r>
            <a:endParaRPr lang="en-US" sz="105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demand curve depicts the valuations of consumers for these tickets, from very high to much lower.</a:t>
            </a:r>
            <a:endParaRPr lang="en-US" sz="105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There’s a market-clearing price, of course, which is where Supply and Demand cross.</a:t>
            </a:r>
            <a:endParaRPr lang="en-US" sz="105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And then the diagram also depicts the below-market price actually used, denoted as the “Face Value” of the ticket.</a:t>
            </a:r>
            <a:endParaRPr lang="en-US" sz="105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two traditional economic problems with underpricing.</a:t>
            </a:r>
          </a:p>
          <a:p>
            <a:endParaRPr lang="en-US" sz="105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One issue with setting too-low of a price is that the allocation will be INEFFICIENT</a:t>
            </a:r>
          </a:p>
          <a:p>
            <a:pPr marL="457200" lvl="1" indent="0">
              <a:buFont typeface="+mj-lt"/>
              <a:buNone/>
            </a:pPr>
            <a:r>
              <a:rPr lang="en-US" sz="1200" kern="1200" dirty="0">
                <a:solidFill>
                  <a:schemeClr val="tx1"/>
                </a:solidFill>
                <a:effectLst/>
                <a:latin typeface="+mn-lt"/>
                <a:ea typeface="+mn-ea"/>
                <a:cs typeface="+mn-cs"/>
              </a:rPr>
              <a:t>a. Some customers with low valuations, highlighted in the red part of the demand curve, will get allocated tickets that could have more efficiently gone to customers with higher    values.</a:t>
            </a:r>
            <a:endParaRPr lang="en-US" sz="105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The second issue with setting too-low of a price, the more obvious one, is that the seller is LEAVING MONEY ON THE TABLE</a:t>
            </a:r>
          </a:p>
          <a:p>
            <a:pPr marL="0" lvl="0" indent="0">
              <a:buFont typeface="+mj-lt"/>
              <a:buNone/>
            </a:pPr>
            <a:endParaRPr lang="en-US" sz="105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rectangle area depicts exactly how much money the seller loses, because either way they sell Q tickets, but for less money per ticket. This is marked “Money Left on the Table”</a:t>
            </a:r>
          </a:p>
          <a:p>
            <a:endParaRPr lang="en-US" sz="105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Gary Becker, the famous University of Chicago economist and Nobel Laureate, wrote in a famous article that he has been puzzled by such behavior for decades.</a:t>
            </a:r>
            <a:endParaRPr lang="en-US" sz="105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8528F1F-8628-4CEC-8DAE-C609B10C500F}" type="slidenum">
              <a:rPr lang="en-US" smtClean="0"/>
              <a:t>4</a:t>
            </a:fld>
            <a:endParaRPr lang="en-US"/>
          </a:p>
        </p:txBody>
      </p:sp>
    </p:spTree>
    <p:extLst>
      <p:ext uri="{BB962C8B-B14F-4D97-AF65-F5344CB8AC3E}">
        <p14:creationId xmlns:p14="http://schemas.microsoft.com/office/powerpoint/2010/main" val="721269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But in the context of event tickets specifically, many economists, including Becker, have provided plausible explanations for underpricing</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Becker’s explanation was that events are a social good</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Nobody wants to go to a concert that is half-full with only rich guys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Fans get utility from being at events that have excess demand </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Another common explanation is that artists and teams might have a PR reason for setting a price perceived as “fair”, especially for fans who are die-hard fans but don’t have a lot of money</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This is an argument that by underpricing, you might make less money on the tickets in the short-run, but make more money in the long run by preserving your reputation, good-will with fans, and so forth</a:t>
            </a:r>
            <a:endParaRPr lang="en-US" sz="105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 of these economic explanations are stories for why underpricing can be in the long-run interests of the artist or team, not some big economic blunder. Not profit-maximizing for this particular show, but, if you will, “long run greedy”</a:t>
            </a:r>
            <a:endParaRPr lang="en-US" sz="1050" kern="1200" dirty="0">
              <a:solidFill>
                <a:schemeClr val="tx1"/>
              </a:solidFill>
              <a:effectLst/>
              <a:latin typeface="+mn-lt"/>
              <a:ea typeface="+mn-ea"/>
              <a:cs typeface="+mn-cs"/>
            </a:endParaRPr>
          </a:p>
          <a:p>
            <a:pPr lvl="0"/>
            <a:endParaRPr lang="en-US" dirty="0"/>
          </a:p>
        </p:txBody>
      </p:sp>
      <p:sp>
        <p:nvSpPr>
          <p:cNvPr id="4" name="Slide Number Placeholder 3"/>
          <p:cNvSpPr>
            <a:spLocks noGrp="1"/>
          </p:cNvSpPr>
          <p:nvPr>
            <p:ph type="sldNum" sz="quarter" idx="10"/>
          </p:nvPr>
        </p:nvSpPr>
        <p:spPr/>
        <p:txBody>
          <a:bodyPr/>
          <a:lstStyle/>
          <a:p>
            <a:fld id="{A8528F1F-8628-4CEC-8DAE-C609B10C500F}" type="slidenum">
              <a:rPr lang="en-US" smtClean="0"/>
              <a:t>5</a:t>
            </a:fld>
            <a:endParaRPr lang="en-US"/>
          </a:p>
        </p:txBody>
      </p:sp>
    </p:spTree>
    <p:extLst>
      <p:ext uri="{BB962C8B-B14F-4D97-AF65-F5344CB8AC3E}">
        <p14:creationId xmlns:p14="http://schemas.microsoft.com/office/powerpoint/2010/main" val="959316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sz="1200" kern="1200" dirty="0">
                <a:solidFill>
                  <a:schemeClr val="tx1"/>
                </a:solidFill>
                <a:effectLst/>
                <a:latin typeface="+mn-lt"/>
                <a:ea typeface="+mn-ea"/>
                <a:cs typeface="+mn-cs"/>
              </a:rPr>
              <a:t>The big thing that’s changed since the Dickens era, and even the era in which Gary Becker was writing, is the nature of the technology used for the resale market</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Dickens era</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 technology in the primary market was lines or queues, and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 technology in the second market was resellers outside the venue, or at hotels, and so forth</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 recently as the 1990s, the technology was pretty similar</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 New York Attorney General’s office, back when it was run by Eliot Spitzer, put out a report called “Why Can’t I get Tickets” that has great color on the resale market just before the rise of the internet</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two key economic points I want to emphasize about pre-internet ticket resale</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First, it was localized</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Second, there were few economies of scale</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One person could get one spot in line</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One person could be one reseller outside the venue</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exception, where there were some economies of scale, was what I think of as Corrupt Box Offices. There’s this great fact, buried in footnote 34 of the AG report, that for Phantom of the Opera, the “ice”, or bribes, paid to the box office to divert tickets to resellers, exceeded the show’s actual profits.</a:t>
            </a:r>
            <a:endParaRPr lang="en-US" sz="105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But for the most part, this was a market that was local, low-scale, and, to use the technical term, a bit “shady”. </a:t>
            </a:r>
            <a:endParaRPr lang="en-US" dirty="0"/>
          </a:p>
        </p:txBody>
      </p:sp>
      <p:sp>
        <p:nvSpPr>
          <p:cNvPr id="4" name="Slide Number Placeholder 3"/>
          <p:cNvSpPr>
            <a:spLocks noGrp="1"/>
          </p:cNvSpPr>
          <p:nvPr>
            <p:ph type="sldNum" sz="quarter" idx="10"/>
          </p:nvPr>
        </p:nvSpPr>
        <p:spPr/>
        <p:txBody>
          <a:bodyPr/>
          <a:lstStyle/>
          <a:p>
            <a:fld id="{A8528F1F-8628-4CEC-8DAE-C609B10C500F}" type="slidenum">
              <a:rPr lang="en-US" smtClean="0"/>
              <a:t>6</a:t>
            </a:fld>
            <a:endParaRPr lang="en-US"/>
          </a:p>
        </p:txBody>
      </p:sp>
    </p:spTree>
    <p:extLst>
      <p:ext uri="{BB962C8B-B14F-4D97-AF65-F5344CB8AC3E}">
        <p14:creationId xmlns:p14="http://schemas.microsoft.com/office/powerpoint/2010/main" val="3226472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last 15-20 years or so, both the primary market and the secondary market for tickets have moved pretty much exclusively online</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In the primary market, it’s primarily Ticketmaster, and there are of course some others</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In the secondary market, its marketplaces like StubHub, </a:t>
            </a:r>
            <a:r>
              <a:rPr lang="en-US" sz="1200" kern="1200" dirty="0" err="1">
                <a:solidFill>
                  <a:schemeClr val="tx1"/>
                </a:solidFill>
                <a:effectLst/>
                <a:latin typeface="+mn-lt"/>
                <a:ea typeface="+mn-ea"/>
                <a:cs typeface="+mn-cs"/>
              </a:rPr>
              <a:t>SeatGeek</a:t>
            </a:r>
            <a:r>
              <a:rPr lang="en-US" sz="1200" kern="1200" dirty="0">
                <a:solidFill>
                  <a:schemeClr val="tx1"/>
                </a:solidFill>
                <a:effectLst/>
                <a:latin typeface="+mn-lt"/>
                <a:ea typeface="+mn-ea"/>
                <a:cs typeface="+mn-cs"/>
              </a:rPr>
              <a:t>, again Ticketmaster, and many others </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Let’s think about how the internet has changed the economics of ticket resale</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First, it’s no longer localized</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Second, there are now massive economies of scale</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primary market</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 single broker can buy tickets across the country</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Often deploying ticket-buying algorithms, called “Bots”, to automate the process and be as fast as possible. Sort of like in high-frequency trading, which is another topic I’ve researched. </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Sometimes there is a human element to the ticket-buying process, like in filling out captchas or the like, but this too can be done at scale, in some reports using cheap overseas labor</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secondary market</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Again, a single broker can re-sell across the country</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And a single website can make markets for events across the country</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 the whole, the market has much less friction than it used to, and is also much less shady</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Ordinary individuals can use eBay, StubHub, and so forth</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One of the dads in my son’s pre-K, when I told him I was preparing for this talk, joked that he paid his way through college by reselling underpriced tickets</a:t>
            </a:r>
            <a:endParaRPr lang="en-US" sz="105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8528F1F-8628-4CEC-8DAE-C609B10C500F}" type="slidenum">
              <a:rPr lang="en-US" smtClean="0"/>
              <a:t>7</a:t>
            </a:fld>
            <a:endParaRPr lang="en-US"/>
          </a:p>
        </p:txBody>
      </p:sp>
    </p:spTree>
    <p:extLst>
      <p:ext uri="{BB962C8B-B14F-4D97-AF65-F5344CB8AC3E}">
        <p14:creationId xmlns:p14="http://schemas.microsoft.com/office/powerpoint/2010/main" val="463961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Usually economists think of less friction as a good thing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But in conjunction with systematically underpriced tickets, this reduction in economic friction, and increase in economies of scale, basically BROKE THE OLD EQUILIBRIUM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 I emphasized, it’s pretty easy to tell stories for why artists or sports teams might wish to charge their fans a price that isn’t the absolute maximum the market will bear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But it’s really hard to see why an artist or sports team would want to charge a broker a low price, who then charges the fans a high price on StubHub</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With such low friction, the old system broke</a:t>
            </a:r>
          </a:p>
          <a:p>
            <a:endParaRPr lang="en-US" dirty="0"/>
          </a:p>
        </p:txBody>
      </p:sp>
      <p:sp>
        <p:nvSpPr>
          <p:cNvPr id="4" name="Slide Number Placeholder 3"/>
          <p:cNvSpPr>
            <a:spLocks noGrp="1"/>
          </p:cNvSpPr>
          <p:nvPr>
            <p:ph type="sldNum" sz="quarter" idx="10"/>
          </p:nvPr>
        </p:nvSpPr>
        <p:spPr/>
        <p:txBody>
          <a:bodyPr/>
          <a:lstStyle/>
          <a:p>
            <a:fld id="{A8528F1F-8628-4CEC-8DAE-C609B10C500F}" type="slidenum">
              <a:rPr lang="en-US" smtClean="0"/>
              <a:t>8</a:t>
            </a:fld>
            <a:endParaRPr lang="en-US"/>
          </a:p>
        </p:txBody>
      </p:sp>
    </p:spTree>
    <p:extLst>
      <p:ext uri="{BB962C8B-B14F-4D97-AF65-F5344CB8AC3E}">
        <p14:creationId xmlns:p14="http://schemas.microsoft.com/office/powerpoint/2010/main" val="39121115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Here are some headlines from the 2007 Miley Cyrus tour. This is the one where she toured as both herself and her alter-ego, Hannah Montana, in what of course was called “The Best of Both Worlds Tour” </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There’s a </a:t>
            </a:r>
            <a:r>
              <a:rPr lang="en-US" sz="1200" kern="1200" dirty="0" err="1">
                <a:solidFill>
                  <a:schemeClr val="tx1"/>
                </a:solidFill>
                <a:effectLst/>
                <a:latin typeface="+mn-lt"/>
                <a:ea typeface="+mn-ea"/>
                <a:cs typeface="+mn-cs"/>
              </a:rPr>
              <a:t>NYTimes</a:t>
            </a:r>
            <a:r>
              <a:rPr lang="en-US" sz="1200" kern="1200" dirty="0">
                <a:solidFill>
                  <a:schemeClr val="tx1"/>
                </a:solidFill>
                <a:effectLst/>
                <a:latin typeface="+mn-lt"/>
                <a:ea typeface="+mn-ea"/>
                <a:cs typeface="+mn-cs"/>
              </a:rPr>
              <a:t> article from the time, where it describes a “distressingly consistent pattern: At 10am on a Saturday, tickets go on sale, and by 10:05am, all tickets are sold. Yet by 10:05, StubHub and other ticket exchanges already have a plenitude of tickets listed for the sold-out event – only now they cost much more.”</a:t>
            </a:r>
            <a:endParaRPr lang="en-US" sz="105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Other headlines were</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“Brokers snatch joy from Hannah Montana fans”</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“Ticket Scalpers Should Be Hot”</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“Hannah Montana fans steaming over ticket scalpers</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Scalpers rake in Dough as ‘Hannah Montana’ Miley Cyrus tour sells out</a:t>
            </a:r>
            <a:endParaRPr lang="en-US" sz="105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And a recent one that made my dean laugh, “Happy Ten-Year Anniversary of Dads Paying $3000 for Hannah Montana tickets”</a:t>
            </a:r>
            <a:endParaRPr lang="en-US" dirty="0"/>
          </a:p>
        </p:txBody>
      </p:sp>
      <p:sp>
        <p:nvSpPr>
          <p:cNvPr id="4" name="Slide Number Placeholder 3"/>
          <p:cNvSpPr>
            <a:spLocks noGrp="1"/>
          </p:cNvSpPr>
          <p:nvPr>
            <p:ph type="sldNum" sz="quarter" idx="5"/>
          </p:nvPr>
        </p:nvSpPr>
        <p:spPr/>
        <p:txBody>
          <a:bodyPr/>
          <a:lstStyle/>
          <a:p>
            <a:fld id="{A8528F1F-8628-4CEC-8DAE-C609B10C500F}" type="slidenum">
              <a:rPr lang="en-US" smtClean="0"/>
              <a:t>9</a:t>
            </a:fld>
            <a:endParaRPr lang="en-US"/>
          </a:p>
        </p:txBody>
      </p:sp>
    </p:spTree>
    <p:extLst>
      <p:ext uri="{BB962C8B-B14F-4D97-AF65-F5344CB8AC3E}">
        <p14:creationId xmlns:p14="http://schemas.microsoft.com/office/powerpoint/2010/main" val="4446139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IVACY CON 2016 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5394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ection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828801"/>
            <a:ext cx="10363200" cy="1470025"/>
          </a:xfrm>
        </p:spPr>
        <p:txBody>
          <a:bodyPr>
            <a:normAutofit/>
          </a:bodyPr>
          <a:lstStyle>
            <a:lvl1pPr>
              <a:defRPr sz="5333" b="1">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505200"/>
            <a:ext cx="8534400" cy="1752600"/>
          </a:xfrm>
        </p:spPr>
        <p:txBody>
          <a:bodyPr/>
          <a:lstStyle>
            <a:lvl1pPr marL="0" indent="0" algn="ctr">
              <a:buNone/>
              <a:defRPr>
                <a:solidFill>
                  <a:schemeClr val="bg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869589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5333"/>
            </a:lvl1pPr>
          </a:lstStyle>
          <a:p>
            <a:r>
              <a:rPr lang="en-US"/>
              <a:t>Click to edit Master title style</a:t>
            </a:r>
          </a:p>
        </p:txBody>
      </p:sp>
      <p:sp>
        <p:nvSpPr>
          <p:cNvPr id="3" name="Content Placeholder 2"/>
          <p:cNvSpPr>
            <a:spLocks noGrp="1"/>
          </p:cNvSpPr>
          <p:nvPr>
            <p:ph idx="1"/>
          </p:nvPr>
        </p:nvSpPr>
        <p:spPr>
          <a:xfrm>
            <a:off x="609600" y="1600200"/>
            <a:ext cx="10972800" cy="4114800"/>
          </a:xfrm>
        </p:spPr>
        <p:txBody>
          <a:bodyPr>
            <a:normAutofit/>
          </a:bodyPr>
          <a:lstStyle>
            <a:lvl1pPr>
              <a:defRPr sz="3733"/>
            </a:lvl1pPr>
            <a:lvl2pPr>
              <a:defRPr sz="3200"/>
            </a:lvl2pPr>
            <a:lvl3pPr>
              <a:defRPr sz="2667"/>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77117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C18221A-EDE6-42CB-8D4D-9DFB3BECEE23}"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160299-12FC-4AB6-AC31-AB6C198D4900}" type="slidenum">
              <a:rPr lang="en-US" smtClean="0"/>
              <a:t>‹#›</a:t>
            </a:fld>
            <a:endParaRPr lang="en-US"/>
          </a:p>
        </p:txBody>
      </p:sp>
    </p:spTree>
    <p:extLst>
      <p:ext uri="{BB962C8B-B14F-4D97-AF65-F5344CB8AC3E}">
        <p14:creationId xmlns:p14="http://schemas.microsoft.com/office/powerpoint/2010/main" val="31149322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w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549763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ctr" defTabSz="1219170" rtl="0" eaLnBrk="1" latinLnBrk="0" hangingPunct="1">
        <a:spcBef>
          <a:spcPct val="0"/>
        </a:spcBef>
        <a:buNone/>
        <a:defRPr sz="5333" b="1" kern="1200">
          <a:solidFill>
            <a:schemeClr val="bg2"/>
          </a:solidFill>
          <a:latin typeface="+mj-lt"/>
          <a:ea typeface="+mj-ea"/>
          <a:cs typeface="+mj-cs"/>
        </a:defRPr>
      </a:lvl1pPr>
    </p:titleStyle>
    <p:bodyStyle>
      <a:lvl1pPr marL="457189" indent="-457189" algn="l" defTabSz="1219170" rtl="0" eaLnBrk="1" latinLnBrk="0" hangingPunct="1">
        <a:spcBef>
          <a:spcPct val="20000"/>
        </a:spcBef>
        <a:buClr>
          <a:schemeClr val="accent1"/>
        </a:buClr>
        <a:buFont typeface="Arial" panose="020B0604020202020204" pitchFamily="34" charset="0"/>
        <a:buChar char="•"/>
        <a:defRPr sz="3733"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hyperlink" Target="https://commons.wikimedia.org/wiki/File:Ed_Sheeran_at_Bank_Stadium_Minneapolis.jpg"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s://commons.wikimedia.org/wiki/File:Fare_Thee_Well_-_Bob_Weir.jpg" TargetMode="External"/><Relationship Id="rId5" Type="http://schemas.openxmlformats.org/officeDocument/2006/relationships/image" Target="../media/image24.jpe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hyperlink" Target="https://commons.wikimedia.org/wiki/File:Springsteen_On_Broadway_-_Walter_Kerr_Theater_-_Thursday_2nd_November_2017_SpringsteenBroadWay021117-25_(37514380764).jpg"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jp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37.emf"/><Relationship Id="rId4" Type="http://schemas.openxmlformats.org/officeDocument/2006/relationships/image" Target="../media/image36.emf"/></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39.emf"/></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41.jpe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7.emf"/><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emf"/></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41895"/>
            <a:ext cx="9144000" cy="2387600"/>
          </a:xfrm>
        </p:spPr>
        <p:txBody>
          <a:bodyPr/>
          <a:lstStyle/>
          <a:p>
            <a:r>
              <a:rPr lang="en-US" dirty="0"/>
              <a:t>How to Fix the Market for Event Tickets</a:t>
            </a:r>
          </a:p>
        </p:txBody>
      </p:sp>
      <p:sp>
        <p:nvSpPr>
          <p:cNvPr id="3" name="Subtitle 2"/>
          <p:cNvSpPr>
            <a:spLocks noGrp="1"/>
          </p:cNvSpPr>
          <p:nvPr>
            <p:ph type="subTitle" idx="1"/>
          </p:nvPr>
        </p:nvSpPr>
        <p:spPr>
          <a:xfrm>
            <a:off x="1524000" y="2190948"/>
            <a:ext cx="9144000" cy="3807437"/>
          </a:xfrm>
        </p:spPr>
        <p:txBody>
          <a:bodyPr>
            <a:normAutofit/>
          </a:bodyPr>
          <a:lstStyle/>
          <a:p>
            <a:r>
              <a:rPr lang="en-US" sz="2600" dirty="0">
                <a:solidFill>
                  <a:schemeClr val="tx1"/>
                </a:solidFill>
              </a:rPr>
              <a:t>Eric Budish</a:t>
            </a:r>
          </a:p>
          <a:p>
            <a:r>
              <a:rPr lang="en-US" sz="2600" dirty="0">
                <a:solidFill>
                  <a:schemeClr val="tx1"/>
                </a:solidFill>
              </a:rPr>
              <a:t>Professor of Economics</a:t>
            </a:r>
          </a:p>
          <a:p>
            <a:r>
              <a:rPr lang="en-US" sz="2600" dirty="0">
                <a:solidFill>
                  <a:schemeClr val="tx1"/>
                </a:solidFill>
              </a:rPr>
              <a:t>University of Chicago, Booth School of Business</a:t>
            </a:r>
          </a:p>
          <a:p>
            <a:r>
              <a:rPr lang="en-US" sz="2600" dirty="0">
                <a:solidFill>
                  <a:schemeClr val="tx1"/>
                </a:solidFill>
              </a:rPr>
              <a:t>First scalped ticket: Sept 17, 1986 (Mets clinch)</a:t>
            </a:r>
          </a:p>
          <a:p>
            <a:endParaRPr lang="en-US" sz="2600" dirty="0">
              <a:solidFill>
                <a:schemeClr val="tx1"/>
              </a:solidFill>
            </a:endParaRPr>
          </a:p>
          <a:p>
            <a:r>
              <a:rPr lang="en-US" sz="2600" dirty="0">
                <a:solidFill>
                  <a:schemeClr val="tx1"/>
                </a:solidFill>
              </a:rPr>
              <a:t>FTC Workshop “That’s the Ticket” on </a:t>
            </a:r>
          </a:p>
          <a:p>
            <a:r>
              <a:rPr lang="en-US" sz="2600" dirty="0">
                <a:solidFill>
                  <a:schemeClr val="tx1"/>
                </a:solidFill>
              </a:rPr>
              <a:t>Consumer Protection Issues in the Ticket Market</a:t>
            </a:r>
          </a:p>
        </p:txBody>
      </p:sp>
    </p:spTree>
    <p:extLst>
      <p:ext uri="{BB962C8B-B14F-4D97-AF65-F5344CB8AC3E}">
        <p14:creationId xmlns:p14="http://schemas.microsoft.com/office/powerpoint/2010/main" val="1270200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760F60-BBFF-9544-B26E-7030D27365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599" y="1397825"/>
            <a:ext cx="5605780" cy="942937"/>
          </a:xfrm>
          <a:prstGeom prst="rect">
            <a:avLst/>
          </a:prstGeom>
        </p:spPr>
      </p:pic>
      <p:sp>
        <p:nvSpPr>
          <p:cNvPr id="5" name="Title 1">
            <a:extLst>
              <a:ext uri="{FF2B5EF4-FFF2-40B4-BE49-F238E27FC236}">
                <a16:creationId xmlns:a16="http://schemas.microsoft.com/office/drawing/2014/main" id="{9E86EC84-EC38-A449-AD69-02CDF3FE323C}"/>
              </a:ext>
            </a:extLst>
          </p:cNvPr>
          <p:cNvSpPr>
            <a:spLocks noGrp="1"/>
          </p:cNvSpPr>
          <p:nvPr>
            <p:ph type="title"/>
          </p:nvPr>
        </p:nvSpPr>
        <p:spPr>
          <a:xfrm>
            <a:off x="228599" y="72011"/>
            <a:ext cx="10515600" cy="1325563"/>
          </a:xfrm>
        </p:spPr>
        <p:txBody>
          <a:bodyPr>
            <a:normAutofit fontScale="90000"/>
          </a:bodyPr>
          <a:lstStyle/>
          <a:p>
            <a:pPr algn="l"/>
            <a:r>
              <a:rPr lang="en-US" dirty="0">
                <a:latin typeface="Arial" panose="020B0604020202020204" pitchFamily="34" charset="0"/>
                <a:cs typeface="Arial" panose="020B0604020202020204" pitchFamily="34" charset="0"/>
              </a:rPr>
              <a:t>Ed Sheeran</a:t>
            </a:r>
            <a:br>
              <a:rPr lang="en-US"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The Internet Broke the Old Equilibrium</a:t>
            </a:r>
            <a:endParaRPr lang="en-US"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D04BB4AA-031E-8D46-ADAA-11284A47A63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20639" y="1397574"/>
            <a:ext cx="6376552" cy="2035643"/>
          </a:xfrm>
          <a:prstGeom prst="rect">
            <a:avLst/>
          </a:prstGeom>
        </p:spPr>
      </p:pic>
      <p:pic>
        <p:nvPicPr>
          <p:cNvPr id="8" name="Picture 7">
            <a:extLst>
              <a:ext uri="{FF2B5EF4-FFF2-40B4-BE49-F238E27FC236}">
                <a16:creationId xmlns:a16="http://schemas.microsoft.com/office/drawing/2014/main" id="{7F760F60-BBFF-9544-B26E-7030D27365B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5418" y="2310343"/>
            <a:ext cx="3605320" cy="2703990"/>
          </a:xfrm>
          <a:prstGeom prst="rect">
            <a:avLst/>
          </a:prstGeom>
        </p:spPr>
      </p:pic>
      <p:pic>
        <p:nvPicPr>
          <p:cNvPr id="6" name="Picture 5">
            <a:extLst>
              <a:ext uri="{FF2B5EF4-FFF2-40B4-BE49-F238E27FC236}">
                <a16:creationId xmlns:a16="http://schemas.microsoft.com/office/drawing/2014/main" id="{C1A6DE92-C8CD-3349-A6B5-EDE384B28B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20738" y="4069349"/>
            <a:ext cx="7979097" cy="1378861"/>
          </a:xfrm>
          <a:prstGeom prst="rect">
            <a:avLst/>
          </a:prstGeom>
        </p:spPr>
      </p:pic>
      <p:sp>
        <p:nvSpPr>
          <p:cNvPr id="2" name="TextBox 1"/>
          <p:cNvSpPr txBox="1"/>
          <p:nvPr/>
        </p:nvSpPr>
        <p:spPr>
          <a:xfrm>
            <a:off x="665018" y="5077743"/>
            <a:ext cx="3278462" cy="246221"/>
          </a:xfrm>
          <a:prstGeom prst="rect">
            <a:avLst/>
          </a:prstGeom>
          <a:noFill/>
        </p:spPr>
        <p:txBody>
          <a:bodyPr wrap="none" rtlCol="0">
            <a:spAutoFit/>
          </a:bodyPr>
          <a:lstStyle/>
          <a:p>
            <a:r>
              <a:rPr lang="en-US" sz="1000" dirty="0"/>
              <a:t>Photo Credit: </a:t>
            </a:r>
            <a:r>
              <a:rPr lang="en-US" sz="1000" dirty="0" err="1"/>
              <a:t>erintheredmc</a:t>
            </a:r>
            <a:r>
              <a:rPr lang="en-US" sz="1000" dirty="0"/>
              <a:t>. </a:t>
            </a:r>
            <a:r>
              <a:rPr lang="en-US" sz="1000" dirty="0">
                <a:hlinkClick r:id="rId7"/>
              </a:rPr>
              <a:t>Creative Commons license</a:t>
            </a:r>
            <a:endParaRPr lang="en-US" sz="1000" dirty="0"/>
          </a:p>
        </p:txBody>
      </p:sp>
    </p:spTree>
    <p:extLst>
      <p:ext uri="{BB962C8B-B14F-4D97-AF65-F5344CB8AC3E}">
        <p14:creationId xmlns:p14="http://schemas.microsoft.com/office/powerpoint/2010/main" val="4012439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2B74190-40D0-2B43-9BAA-CA88005BDE7F}"/>
              </a:ext>
            </a:extLst>
          </p:cNvPr>
          <p:cNvSpPr>
            <a:spLocks noGrp="1"/>
          </p:cNvSpPr>
          <p:nvPr>
            <p:ph type="title"/>
          </p:nvPr>
        </p:nvSpPr>
        <p:spPr>
          <a:xfrm>
            <a:off x="228599" y="72011"/>
            <a:ext cx="10515600" cy="1325563"/>
          </a:xfrm>
        </p:spPr>
        <p:txBody>
          <a:bodyPr>
            <a:normAutofit fontScale="90000"/>
          </a:bodyPr>
          <a:lstStyle/>
          <a:p>
            <a:pPr algn="l"/>
            <a:r>
              <a:rPr lang="en-US" dirty="0">
                <a:latin typeface="Arial" panose="020B0604020202020204" pitchFamily="34" charset="0"/>
                <a:cs typeface="Arial" panose="020B0604020202020204" pitchFamily="34" charset="0"/>
              </a:rPr>
              <a:t>The Grateful Dead</a:t>
            </a:r>
            <a:br>
              <a:rPr lang="en-US"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The Internet Broke the Old Equilibrium</a:t>
            </a:r>
            <a:endParaRPr lang="en-US"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D400400A-4679-D847-B063-6E44C77B43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8038" y="734792"/>
            <a:ext cx="5942705" cy="1706623"/>
          </a:xfrm>
          <a:prstGeom prst="rect">
            <a:avLst/>
          </a:prstGeom>
        </p:spPr>
      </p:pic>
      <p:pic>
        <p:nvPicPr>
          <p:cNvPr id="9" name="Picture 8">
            <a:extLst>
              <a:ext uri="{FF2B5EF4-FFF2-40B4-BE49-F238E27FC236}">
                <a16:creationId xmlns:a16="http://schemas.microsoft.com/office/drawing/2014/main" id="{4B05E415-9B9D-594B-B08D-746E88AFA8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730512"/>
            <a:ext cx="6361611" cy="2974260"/>
          </a:xfrm>
          <a:prstGeom prst="rect">
            <a:avLst/>
          </a:prstGeom>
        </p:spPr>
      </p:pic>
      <p:pic>
        <p:nvPicPr>
          <p:cNvPr id="6" name="Picture 5">
            <a:extLst>
              <a:ext uri="{FF2B5EF4-FFF2-40B4-BE49-F238E27FC236}">
                <a16:creationId xmlns:a16="http://schemas.microsoft.com/office/drawing/2014/main" id="{D400400A-4679-D847-B063-6E44C77B43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61611" y="2549737"/>
            <a:ext cx="4860571" cy="2828055"/>
          </a:xfrm>
          <a:prstGeom prst="rect">
            <a:avLst/>
          </a:prstGeom>
        </p:spPr>
      </p:pic>
      <p:sp>
        <p:nvSpPr>
          <p:cNvPr id="2" name="TextBox 1"/>
          <p:cNvSpPr txBox="1"/>
          <p:nvPr/>
        </p:nvSpPr>
        <p:spPr>
          <a:xfrm>
            <a:off x="6751782" y="5486114"/>
            <a:ext cx="3241593" cy="246221"/>
          </a:xfrm>
          <a:prstGeom prst="rect">
            <a:avLst/>
          </a:prstGeom>
          <a:noFill/>
        </p:spPr>
        <p:txBody>
          <a:bodyPr wrap="none" rtlCol="0">
            <a:spAutoFit/>
          </a:bodyPr>
          <a:lstStyle/>
          <a:p>
            <a:r>
              <a:rPr lang="en-US" sz="1000" dirty="0"/>
              <a:t>Photo Credit: Shelby Bell, </a:t>
            </a:r>
            <a:r>
              <a:rPr lang="en-US" sz="1000" dirty="0">
                <a:hlinkClick r:id="rId6"/>
              </a:rPr>
              <a:t>Creative Commons License</a:t>
            </a:r>
            <a:endParaRPr lang="en-US" sz="1000" dirty="0"/>
          </a:p>
        </p:txBody>
      </p:sp>
    </p:spTree>
    <p:extLst>
      <p:ext uri="{BB962C8B-B14F-4D97-AF65-F5344CB8AC3E}">
        <p14:creationId xmlns:p14="http://schemas.microsoft.com/office/powerpoint/2010/main" val="1185992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58E642B-22E1-F94C-A7EF-05281BB21AFE}"/>
              </a:ext>
            </a:extLst>
          </p:cNvPr>
          <p:cNvSpPr>
            <a:spLocks noGrp="1"/>
          </p:cNvSpPr>
          <p:nvPr>
            <p:ph type="title"/>
          </p:nvPr>
        </p:nvSpPr>
        <p:spPr>
          <a:xfrm>
            <a:off x="228599" y="72011"/>
            <a:ext cx="10515600" cy="1325563"/>
          </a:xfrm>
        </p:spPr>
        <p:txBody>
          <a:bodyPr>
            <a:normAutofit fontScale="90000"/>
          </a:bodyPr>
          <a:lstStyle/>
          <a:p>
            <a:pPr algn="l"/>
            <a:r>
              <a:rPr lang="en-US" dirty="0">
                <a:latin typeface="Arial" panose="020B0604020202020204" pitchFamily="34" charset="0"/>
                <a:cs typeface="Arial" panose="020B0604020202020204" pitchFamily="34" charset="0"/>
              </a:rPr>
              <a:t>Bruce Springsteen</a:t>
            </a:r>
            <a:br>
              <a:rPr lang="en-US"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The Internet Broke the Old Equilibrium</a:t>
            </a:r>
            <a:endParaRPr lang="en-US" dirty="0">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882108C1-C72F-BA47-A66E-4FEC251A39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25754"/>
            <a:ext cx="7333692" cy="1686749"/>
          </a:xfrm>
          <a:prstGeom prst="rect">
            <a:avLst/>
          </a:prstGeom>
        </p:spPr>
      </p:pic>
      <p:pic>
        <p:nvPicPr>
          <p:cNvPr id="15" name="Picture 14">
            <a:extLst>
              <a:ext uri="{FF2B5EF4-FFF2-40B4-BE49-F238E27FC236}">
                <a16:creationId xmlns:a16="http://schemas.microsoft.com/office/drawing/2014/main" id="{9A2DDB93-AC8A-D845-9C66-C0FB4E0C01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1142" y="554152"/>
            <a:ext cx="5882943" cy="2255636"/>
          </a:xfrm>
          <a:prstGeom prst="rect">
            <a:avLst/>
          </a:prstGeom>
        </p:spPr>
      </p:pic>
      <p:pic>
        <p:nvPicPr>
          <p:cNvPr id="6" name="Picture 5">
            <a:extLst>
              <a:ext uri="{FF2B5EF4-FFF2-40B4-BE49-F238E27FC236}">
                <a16:creationId xmlns:a16="http://schemas.microsoft.com/office/drawing/2014/main" id="{9A2DDB93-AC8A-D845-9C66-C0FB4E0C01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62618" y="2830448"/>
            <a:ext cx="4411613" cy="2628244"/>
          </a:xfrm>
          <a:prstGeom prst="rect">
            <a:avLst/>
          </a:prstGeom>
        </p:spPr>
      </p:pic>
      <p:pic>
        <p:nvPicPr>
          <p:cNvPr id="16" name="Picture 15">
            <a:extLst>
              <a:ext uri="{FF2B5EF4-FFF2-40B4-BE49-F238E27FC236}">
                <a16:creationId xmlns:a16="http://schemas.microsoft.com/office/drawing/2014/main" id="{DCCC1AD0-A957-634E-94D8-004B7AD8E1C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3945" y="3840637"/>
            <a:ext cx="6348673" cy="1146999"/>
          </a:xfrm>
          <a:prstGeom prst="rect">
            <a:avLst/>
          </a:prstGeom>
        </p:spPr>
      </p:pic>
      <p:sp>
        <p:nvSpPr>
          <p:cNvPr id="2" name="TextBox 1"/>
          <p:cNvSpPr txBox="1"/>
          <p:nvPr/>
        </p:nvSpPr>
        <p:spPr>
          <a:xfrm>
            <a:off x="7333692" y="5529545"/>
            <a:ext cx="3092513" cy="246221"/>
          </a:xfrm>
          <a:prstGeom prst="rect">
            <a:avLst/>
          </a:prstGeom>
          <a:noFill/>
        </p:spPr>
        <p:txBody>
          <a:bodyPr wrap="none" rtlCol="0">
            <a:spAutoFit/>
          </a:bodyPr>
          <a:lstStyle/>
          <a:p>
            <a:r>
              <a:rPr lang="en-US" sz="1000" dirty="0"/>
              <a:t>Photo Credit: </a:t>
            </a:r>
            <a:r>
              <a:rPr lang="en-US" sz="1000" dirty="0" err="1"/>
              <a:t>Raph_PH</a:t>
            </a:r>
            <a:r>
              <a:rPr lang="en-US" sz="1000" dirty="0"/>
              <a:t>, </a:t>
            </a:r>
            <a:r>
              <a:rPr lang="en-US" sz="1000" dirty="0">
                <a:hlinkClick r:id="rId7"/>
              </a:rPr>
              <a:t>Creative Common License</a:t>
            </a:r>
            <a:endParaRPr lang="en-US" sz="1000" dirty="0"/>
          </a:p>
        </p:txBody>
      </p:sp>
    </p:spTree>
    <p:extLst>
      <p:ext uri="{BB962C8B-B14F-4D97-AF65-F5344CB8AC3E}">
        <p14:creationId xmlns:p14="http://schemas.microsoft.com/office/powerpoint/2010/main" val="350154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91E8ADB-5D73-E247-9B1C-BFA1C49C451F}"/>
              </a:ext>
            </a:extLst>
          </p:cNvPr>
          <p:cNvSpPr>
            <a:spLocks noGrp="1"/>
          </p:cNvSpPr>
          <p:nvPr>
            <p:ph type="title"/>
          </p:nvPr>
        </p:nvSpPr>
        <p:spPr>
          <a:xfrm>
            <a:off x="228599" y="72011"/>
            <a:ext cx="10515600" cy="1325563"/>
          </a:xfrm>
        </p:spPr>
        <p:txBody>
          <a:bodyPr>
            <a:normAutofit fontScale="90000"/>
          </a:bodyPr>
          <a:lstStyle/>
          <a:p>
            <a:pPr algn="l"/>
            <a:r>
              <a:rPr lang="en-US" dirty="0">
                <a:latin typeface="Arial" panose="020B0604020202020204" pitchFamily="34" charset="0"/>
                <a:cs typeface="Arial" panose="020B0604020202020204" pitchFamily="34" charset="0"/>
              </a:rPr>
              <a:t>Hamilton</a:t>
            </a:r>
            <a:br>
              <a:rPr lang="en-US"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The Internet Broke the Old Equilibrium</a:t>
            </a:r>
            <a:endParaRPr lang="en-US"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52630C1A-B5D2-6947-AA86-4504EFB7B4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1766" y="3126929"/>
            <a:ext cx="7200500" cy="2171579"/>
          </a:xfrm>
          <a:prstGeom prst="rect">
            <a:avLst/>
          </a:prstGeom>
        </p:spPr>
      </p:pic>
      <p:pic>
        <p:nvPicPr>
          <p:cNvPr id="11" name="Picture 10">
            <a:extLst>
              <a:ext uri="{FF2B5EF4-FFF2-40B4-BE49-F238E27FC236}">
                <a16:creationId xmlns:a16="http://schemas.microsoft.com/office/drawing/2014/main" id="{1AC29B5D-3EE7-144D-9582-5A94D84C65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599" y="1683483"/>
            <a:ext cx="6113417" cy="1876763"/>
          </a:xfrm>
          <a:prstGeom prst="rect">
            <a:avLst/>
          </a:prstGeom>
        </p:spPr>
      </p:pic>
      <p:pic>
        <p:nvPicPr>
          <p:cNvPr id="14" name="Picture 13">
            <a:extLst>
              <a:ext uri="{FF2B5EF4-FFF2-40B4-BE49-F238E27FC236}">
                <a16:creationId xmlns:a16="http://schemas.microsoft.com/office/drawing/2014/main" id="{B8A28AE6-F263-8545-9579-9ADBAD56C2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2174" y="135534"/>
            <a:ext cx="5893712" cy="2804725"/>
          </a:xfrm>
          <a:prstGeom prst="rect">
            <a:avLst/>
          </a:prstGeom>
        </p:spPr>
      </p:pic>
    </p:spTree>
    <p:extLst>
      <p:ext uri="{BB962C8B-B14F-4D97-AF65-F5344CB8AC3E}">
        <p14:creationId xmlns:p14="http://schemas.microsoft.com/office/powerpoint/2010/main" val="2920889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543" y="274639"/>
            <a:ext cx="11119032" cy="1143000"/>
          </a:xfrm>
        </p:spPr>
        <p:txBody>
          <a:bodyPr>
            <a:normAutofit/>
          </a:bodyPr>
          <a:lstStyle/>
          <a:p>
            <a:r>
              <a:rPr lang="en-US" sz="4000" dirty="0">
                <a:latin typeface="Arial" panose="020B0604020202020204" pitchFamily="34" charset="0"/>
                <a:cs typeface="Arial" panose="020B0604020202020204" pitchFamily="34" charset="0"/>
              </a:rPr>
              <a:t>The Internet Broke the Old Equilibrium </a:t>
            </a:r>
          </a:p>
        </p:txBody>
      </p:sp>
      <p:pic>
        <p:nvPicPr>
          <p:cNvPr id="11" name="Picture 10">
            <a:extLst>
              <a:ext uri="{FF2B5EF4-FFF2-40B4-BE49-F238E27FC236}">
                <a16:creationId xmlns:a16="http://schemas.microsoft.com/office/drawing/2014/main" id="{2DC1ED3C-D216-7443-9553-CCFC65B119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69" y="1135745"/>
            <a:ext cx="6606309" cy="4263568"/>
          </a:xfrm>
          <a:prstGeom prst="rect">
            <a:avLst/>
          </a:prstGeom>
        </p:spPr>
      </p:pic>
    </p:spTree>
    <p:extLst>
      <p:ext uri="{BB962C8B-B14F-4D97-AF65-F5344CB8AC3E}">
        <p14:creationId xmlns:p14="http://schemas.microsoft.com/office/powerpoint/2010/main" val="457536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543" y="274639"/>
            <a:ext cx="11119032" cy="1143000"/>
          </a:xfrm>
        </p:spPr>
        <p:txBody>
          <a:bodyPr>
            <a:normAutofit/>
          </a:bodyPr>
          <a:lstStyle/>
          <a:p>
            <a:r>
              <a:rPr lang="en-US" sz="4000" dirty="0">
                <a:latin typeface="Arial" panose="020B0604020202020204" pitchFamily="34" charset="0"/>
                <a:cs typeface="Arial" panose="020B0604020202020204" pitchFamily="34" charset="0"/>
              </a:rPr>
              <a:t>The Internet Broke the Old Equilibrium </a:t>
            </a:r>
          </a:p>
        </p:txBody>
      </p:sp>
      <p:pic>
        <p:nvPicPr>
          <p:cNvPr id="12" name="Picture 11">
            <a:extLst>
              <a:ext uri="{FF2B5EF4-FFF2-40B4-BE49-F238E27FC236}">
                <a16:creationId xmlns:a16="http://schemas.microsoft.com/office/drawing/2014/main" id="{E78CC0C6-E443-134B-999C-B6F1FECAD2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68" y="1135745"/>
            <a:ext cx="6606311" cy="4263569"/>
          </a:xfrm>
          <a:prstGeom prst="rect">
            <a:avLst/>
          </a:prstGeom>
        </p:spPr>
      </p:pic>
    </p:spTree>
    <p:extLst>
      <p:ext uri="{BB962C8B-B14F-4D97-AF65-F5344CB8AC3E}">
        <p14:creationId xmlns:p14="http://schemas.microsoft.com/office/powerpoint/2010/main" val="378047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543" y="274639"/>
            <a:ext cx="11119032" cy="1143000"/>
          </a:xfrm>
        </p:spPr>
        <p:txBody>
          <a:bodyPr>
            <a:normAutofit/>
          </a:bodyPr>
          <a:lstStyle/>
          <a:p>
            <a:r>
              <a:rPr lang="en-US" sz="4000" dirty="0">
                <a:latin typeface="Arial" panose="020B0604020202020204" pitchFamily="34" charset="0"/>
                <a:cs typeface="Arial" panose="020B0604020202020204" pitchFamily="34" charset="0"/>
              </a:rPr>
              <a:t>The Internet Broke the Old Equilibrium </a:t>
            </a:r>
          </a:p>
        </p:txBody>
      </p:sp>
      <p:sp>
        <p:nvSpPr>
          <p:cNvPr id="4" name="Content Placeholder 3"/>
          <p:cNvSpPr>
            <a:spLocks noGrp="1"/>
          </p:cNvSpPr>
          <p:nvPr>
            <p:ph sz="half" idx="2"/>
          </p:nvPr>
        </p:nvSpPr>
        <p:spPr>
          <a:xfrm>
            <a:off x="6749688" y="1200068"/>
            <a:ext cx="5181600" cy="4351338"/>
          </a:xfrm>
        </p:spPr>
        <p:txBody>
          <a:bodyPr>
            <a:normAutofit fontScale="92500" lnSpcReduction="10000"/>
          </a:bodyPr>
          <a:lstStyle/>
          <a:p>
            <a:r>
              <a:rPr lang="en-US" sz="1900" dirty="0"/>
              <a:t>Q: What happens when you give away FREE MONEY? </a:t>
            </a:r>
          </a:p>
          <a:p>
            <a:r>
              <a:rPr lang="en-US" sz="1900" dirty="0"/>
              <a:t>A: RENT SEEKING!</a:t>
            </a:r>
          </a:p>
          <a:p>
            <a:r>
              <a:rPr lang="en-US" sz="1900" dirty="0"/>
              <a:t>Scale of the problem …</a:t>
            </a:r>
          </a:p>
          <a:p>
            <a:pPr lvl="1"/>
            <a:r>
              <a:rPr lang="en-US" sz="1900" dirty="0"/>
              <a:t>StubHub alone nearly $5bn of volume</a:t>
            </a:r>
          </a:p>
          <a:p>
            <a:pPr lvl="1"/>
            <a:r>
              <a:rPr lang="en-US" sz="1900" dirty="0"/>
              <a:t>Ticketmaster another ~$2bn of volume</a:t>
            </a:r>
          </a:p>
          <a:p>
            <a:pPr lvl="1"/>
            <a:r>
              <a:rPr lang="en-US" sz="2000" dirty="0"/>
              <a:t>Total: $15bn? (Estimates vary)</a:t>
            </a:r>
            <a:endParaRPr lang="en-US" sz="1900" dirty="0"/>
          </a:p>
          <a:p>
            <a:pPr lvl="1"/>
            <a:r>
              <a:rPr lang="en-US" sz="1900" dirty="0"/>
              <a:t>Ticketmaster: 20% of all tickets get resold. In extreme cases, up to 90% for some events. </a:t>
            </a:r>
          </a:p>
          <a:p>
            <a:pPr lvl="1"/>
            <a:r>
              <a:rPr lang="en-US" sz="1900" dirty="0"/>
              <a:t>Recent lawsuit against a ticket broker claimed that a single ticket broker was able to get 30-40% of all tickets to Hamilton</a:t>
            </a:r>
          </a:p>
          <a:p>
            <a:r>
              <a:rPr lang="en-US" sz="1900" dirty="0"/>
              <a:t>“The secondary market is now the market”</a:t>
            </a:r>
          </a:p>
        </p:txBody>
      </p:sp>
      <p:pic>
        <p:nvPicPr>
          <p:cNvPr id="7" name="Picture 6">
            <a:extLst>
              <a:ext uri="{FF2B5EF4-FFF2-40B4-BE49-F238E27FC236}">
                <a16:creationId xmlns:a16="http://schemas.microsoft.com/office/drawing/2014/main" id="{2E605EFB-8083-1C48-AFC4-717F450879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68" y="1135745"/>
            <a:ext cx="6606311" cy="4263569"/>
          </a:xfrm>
          <a:prstGeom prst="rect">
            <a:avLst/>
          </a:prstGeom>
        </p:spPr>
      </p:pic>
    </p:spTree>
    <p:extLst>
      <p:ext uri="{BB962C8B-B14F-4D97-AF65-F5344CB8AC3E}">
        <p14:creationId xmlns:p14="http://schemas.microsoft.com/office/powerpoint/2010/main" val="3665170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Who Gets the Rents From Resale?</a:t>
            </a:r>
          </a:p>
        </p:txBody>
      </p:sp>
      <p:sp>
        <p:nvSpPr>
          <p:cNvPr id="3" name="Content Placeholder 2"/>
          <p:cNvSpPr>
            <a:spLocks noGrp="1"/>
          </p:cNvSpPr>
          <p:nvPr>
            <p:ph idx="1"/>
          </p:nvPr>
        </p:nvSpPr>
        <p:spPr/>
        <p:txBody>
          <a:bodyPr>
            <a:normAutofit fontScale="62500" lnSpcReduction="20000"/>
          </a:bodyPr>
          <a:lstStyle/>
          <a:p>
            <a:r>
              <a:rPr lang="en-US" dirty="0">
                <a:latin typeface="Arial" panose="020B0604020202020204" pitchFamily="34" charset="0"/>
              </a:rPr>
              <a:t>Example</a:t>
            </a:r>
          </a:p>
          <a:p>
            <a:pPr lvl="1"/>
            <a:r>
              <a:rPr lang="en-US" dirty="0">
                <a:latin typeface="Arial" panose="020B0604020202020204" pitchFamily="34" charset="0"/>
              </a:rPr>
              <a:t>$100 primary-market price (inclusive of fees)</a:t>
            </a:r>
          </a:p>
          <a:p>
            <a:pPr lvl="1"/>
            <a:r>
              <a:rPr lang="en-US" dirty="0">
                <a:latin typeface="Arial" panose="020B0604020202020204" pitchFamily="34" charset="0"/>
              </a:rPr>
              <a:t>$200 secondary-market resale value (inclusive of fees)</a:t>
            </a:r>
          </a:p>
          <a:p>
            <a:pPr lvl="1"/>
            <a:r>
              <a:rPr lang="en-US" dirty="0">
                <a:latin typeface="Arial" panose="020B0604020202020204" pitchFamily="34" charset="0"/>
              </a:rPr>
              <a:t>$200 - $100 = $100 is “economic rent”. The “prize” in the rent-seeking competition. </a:t>
            </a:r>
          </a:p>
          <a:p>
            <a:pPr lvl="1"/>
            <a:r>
              <a:rPr lang="en-US" dirty="0">
                <a:latin typeface="Arial" panose="020B0604020202020204" pitchFamily="34" charset="0"/>
              </a:rPr>
              <a:t>Secondary market venue fee: </a:t>
            </a:r>
          </a:p>
          <a:p>
            <a:pPr lvl="2"/>
            <a:r>
              <a:rPr lang="en-US" dirty="0">
                <a:latin typeface="Arial" panose="020B0604020202020204" pitchFamily="34" charset="0"/>
              </a:rPr>
              <a:t>15% of resale price to buyer</a:t>
            </a:r>
          </a:p>
          <a:p>
            <a:pPr lvl="2"/>
            <a:r>
              <a:rPr lang="en-US" dirty="0">
                <a:latin typeface="Arial" panose="020B0604020202020204" pitchFamily="34" charset="0"/>
              </a:rPr>
              <a:t>15% of resale price to seller</a:t>
            </a:r>
          </a:p>
          <a:p>
            <a:pPr lvl="2"/>
            <a:r>
              <a:rPr lang="en-US" dirty="0">
                <a:latin typeface="Arial" panose="020B0604020202020204" pitchFamily="34" charset="0"/>
              </a:rPr>
              <a:t>Resale price = $174 (because $174 (1 + 0.15) = $200)</a:t>
            </a:r>
          </a:p>
          <a:p>
            <a:pPr lvl="2"/>
            <a:r>
              <a:rPr lang="en-US" dirty="0">
                <a:latin typeface="Arial" panose="020B0604020202020204" pitchFamily="34" charset="0"/>
              </a:rPr>
              <a:t>Total fees = $52</a:t>
            </a:r>
          </a:p>
          <a:p>
            <a:pPr lvl="1"/>
            <a:r>
              <a:rPr lang="en-US" dirty="0">
                <a:latin typeface="Arial" panose="020B0604020202020204" pitchFamily="34" charset="0"/>
              </a:rPr>
              <a:t>Broker profits</a:t>
            </a:r>
          </a:p>
          <a:p>
            <a:pPr lvl="2"/>
            <a:r>
              <a:rPr lang="en-US" dirty="0">
                <a:latin typeface="Arial" panose="020B0604020202020204" pitchFamily="34" charset="0"/>
              </a:rPr>
              <a:t>Broker gets the rest of the economic rent: $100 - $52 = $48</a:t>
            </a:r>
          </a:p>
          <a:p>
            <a:pPr lvl="2"/>
            <a:r>
              <a:rPr lang="en-US" dirty="0">
                <a:latin typeface="Arial" panose="020B0604020202020204" pitchFamily="34" charset="0"/>
              </a:rPr>
              <a:t>Equivalently, gets $174 * (1- 0.15) = $148 net of fees, paid $100, nets $48</a:t>
            </a:r>
          </a:p>
          <a:p>
            <a:pPr lvl="1"/>
            <a:r>
              <a:rPr lang="en-US" dirty="0">
                <a:latin typeface="Arial" panose="020B0604020202020204" pitchFamily="34" charset="0"/>
              </a:rPr>
              <a:t>Punchline: at current fees, secondary-market platform gets a large chunk of the underpricing rents. For tickets with 100% markup, split is about 50/50. </a:t>
            </a:r>
          </a:p>
          <a:p>
            <a:pPr lvl="1"/>
            <a:endParaRPr lang="en-US" dirty="0">
              <a:latin typeface="Arial" panose="020B0604020202020204" pitchFamily="34" charset="0"/>
            </a:endParaRPr>
          </a:p>
          <a:p>
            <a:pPr lvl="2"/>
            <a:endParaRPr lang="en-US" dirty="0">
              <a:latin typeface="Arial" panose="020B0604020202020204" pitchFamily="34" charset="0"/>
            </a:endParaRPr>
          </a:p>
          <a:p>
            <a:pPr lvl="1"/>
            <a:endParaRPr lang="en-US" dirty="0">
              <a:latin typeface="Arial" panose="020B0604020202020204" pitchFamily="34" charset="0"/>
            </a:endParaRPr>
          </a:p>
          <a:p>
            <a:pPr lvl="2"/>
            <a:endParaRPr lang="en-US" dirty="0">
              <a:latin typeface="Arial" panose="020B0604020202020204" pitchFamily="34" charset="0"/>
            </a:endParaRPr>
          </a:p>
        </p:txBody>
      </p:sp>
    </p:spTree>
    <p:extLst>
      <p:ext uri="{BB962C8B-B14F-4D97-AF65-F5344CB8AC3E}">
        <p14:creationId xmlns:p14="http://schemas.microsoft.com/office/powerpoint/2010/main" val="1213282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Who Gets the Rents From Resale?</a:t>
            </a:r>
          </a:p>
        </p:txBody>
      </p:sp>
      <p:sp>
        <p:nvSpPr>
          <p:cNvPr id="3" name="Content Placeholder 2"/>
          <p:cNvSpPr>
            <a:spLocks noGrp="1"/>
          </p:cNvSpPr>
          <p:nvPr>
            <p:ph idx="1"/>
          </p:nvPr>
        </p:nvSpPr>
        <p:spPr>
          <a:xfrm>
            <a:off x="838200" y="1825625"/>
            <a:ext cx="10515600" cy="4351338"/>
          </a:xfrm>
        </p:spPr>
        <p:txBody>
          <a:bodyPr>
            <a:normAutofit/>
          </a:bodyPr>
          <a:lstStyle/>
          <a:p>
            <a:pPr lvl="1"/>
            <a:endParaRPr lang="en-US" dirty="0">
              <a:latin typeface="Arial" panose="020B0604020202020204" pitchFamily="34" charset="0"/>
            </a:endParaRPr>
          </a:p>
          <a:p>
            <a:pPr marL="609585" lvl="1" indent="0">
              <a:buNone/>
            </a:pPr>
            <a:endParaRPr lang="en-US" dirty="0">
              <a:latin typeface="Arial" panose="020B0604020202020204" pitchFamily="34" charset="0"/>
            </a:endParaRPr>
          </a:p>
          <a:p>
            <a:pPr lvl="2"/>
            <a:endParaRPr lang="en-US" dirty="0">
              <a:latin typeface="Arial" panose="020B0604020202020204" pitchFamily="34" charset="0"/>
            </a:endParaRPr>
          </a:p>
        </p:txBody>
      </p:sp>
      <p:sp>
        <p:nvSpPr>
          <p:cNvPr id="7" name="TextBox 6"/>
          <p:cNvSpPr txBox="1"/>
          <p:nvPr/>
        </p:nvSpPr>
        <p:spPr>
          <a:xfrm>
            <a:off x="2723470" y="5248988"/>
            <a:ext cx="8493170" cy="984885"/>
          </a:xfrm>
          <a:prstGeom prst="rect">
            <a:avLst/>
          </a:prstGeom>
          <a:noFill/>
        </p:spPr>
        <p:txBody>
          <a:bodyPr wrap="square" rtlCol="0">
            <a:spAutoFit/>
          </a:bodyPr>
          <a:lstStyle/>
          <a:p>
            <a:r>
              <a:rPr lang="en-US" sz="1100" dirty="0"/>
              <a:t>Note: Fees as observed by the author on June 6th, 2019 for tickets for the Rolling Stones, Chicago, June 21</a:t>
            </a:r>
            <a:r>
              <a:rPr lang="en-US" sz="1100" baseline="30000" dirty="0"/>
              <a:t>st</a:t>
            </a:r>
            <a:r>
              <a:rPr lang="en-US" sz="1100" dirty="0"/>
              <a:t>, 2019.</a:t>
            </a:r>
          </a:p>
          <a:p>
            <a:r>
              <a:rPr lang="en-US" sz="1100" dirty="0"/>
              <a:t>(*) computed as (Buyer Fee + Seller Fee) / (1 + Buyer Fee)</a:t>
            </a:r>
          </a:p>
          <a:p>
            <a:r>
              <a:rPr lang="en-US" sz="1100" dirty="0"/>
              <a:t>(**) computed as (Buyer Fee + Seller Fee) / (1 – Seller Fee)</a:t>
            </a:r>
          </a:p>
          <a:p>
            <a:r>
              <a:rPr lang="en-US" sz="1100" dirty="0"/>
              <a:t>(^) see previous slide for example of calculation</a:t>
            </a:r>
          </a:p>
          <a:p>
            <a:endParaRPr lang="en-US" sz="1400" dirty="0"/>
          </a:p>
        </p:txBody>
      </p:sp>
      <p:graphicFrame>
        <p:nvGraphicFramePr>
          <p:cNvPr id="4" name="Table 3">
            <a:extLst>
              <a:ext uri="{FF2B5EF4-FFF2-40B4-BE49-F238E27FC236}">
                <a16:creationId xmlns:a16="http://schemas.microsoft.com/office/drawing/2014/main" id="{6EE8F6E5-36C2-7E4B-81E7-C10AC21D6FF3}"/>
              </a:ext>
            </a:extLst>
          </p:cNvPr>
          <p:cNvGraphicFramePr>
            <a:graphicFrameLocks noGrp="1"/>
          </p:cNvGraphicFramePr>
          <p:nvPr>
            <p:extLst>
              <p:ext uri="{D42A27DB-BD31-4B8C-83A1-F6EECF244321}">
                <p14:modId xmlns:p14="http://schemas.microsoft.com/office/powerpoint/2010/main" val="2172373709"/>
              </p:ext>
            </p:extLst>
          </p:nvPr>
        </p:nvGraphicFramePr>
        <p:xfrm>
          <a:off x="838200" y="1412048"/>
          <a:ext cx="10818413" cy="3715082"/>
        </p:xfrm>
        <a:graphic>
          <a:graphicData uri="http://schemas.openxmlformats.org/drawingml/2006/table">
            <a:tbl>
              <a:tblPr>
                <a:tableStyleId>{5C22544A-7EE6-4342-B048-85BDC9FD1C3A}</a:tableStyleId>
              </a:tblPr>
              <a:tblGrid>
                <a:gridCol w="1192905">
                  <a:extLst>
                    <a:ext uri="{9D8B030D-6E8A-4147-A177-3AD203B41FA5}">
                      <a16:colId xmlns:a16="http://schemas.microsoft.com/office/drawing/2014/main" val="1080873426"/>
                    </a:ext>
                  </a:extLst>
                </a:gridCol>
                <a:gridCol w="1192905">
                  <a:extLst>
                    <a:ext uri="{9D8B030D-6E8A-4147-A177-3AD203B41FA5}">
                      <a16:colId xmlns:a16="http://schemas.microsoft.com/office/drawing/2014/main" val="4048914093"/>
                    </a:ext>
                  </a:extLst>
                </a:gridCol>
                <a:gridCol w="1192905">
                  <a:extLst>
                    <a:ext uri="{9D8B030D-6E8A-4147-A177-3AD203B41FA5}">
                      <a16:colId xmlns:a16="http://schemas.microsoft.com/office/drawing/2014/main" val="3162943793"/>
                    </a:ext>
                  </a:extLst>
                </a:gridCol>
                <a:gridCol w="1729775">
                  <a:extLst>
                    <a:ext uri="{9D8B030D-6E8A-4147-A177-3AD203B41FA5}">
                      <a16:colId xmlns:a16="http://schemas.microsoft.com/office/drawing/2014/main" val="3699458663"/>
                    </a:ext>
                  </a:extLst>
                </a:gridCol>
                <a:gridCol w="1711825">
                  <a:extLst>
                    <a:ext uri="{9D8B030D-6E8A-4147-A177-3AD203B41FA5}">
                      <a16:colId xmlns:a16="http://schemas.microsoft.com/office/drawing/2014/main" val="524908518"/>
                    </a:ext>
                  </a:extLst>
                </a:gridCol>
                <a:gridCol w="1302598">
                  <a:extLst>
                    <a:ext uri="{9D8B030D-6E8A-4147-A177-3AD203B41FA5}">
                      <a16:colId xmlns:a16="http://schemas.microsoft.com/office/drawing/2014/main" val="736857956"/>
                    </a:ext>
                  </a:extLst>
                </a:gridCol>
                <a:gridCol w="1220327">
                  <a:extLst>
                    <a:ext uri="{9D8B030D-6E8A-4147-A177-3AD203B41FA5}">
                      <a16:colId xmlns:a16="http://schemas.microsoft.com/office/drawing/2014/main" val="465604439"/>
                    </a:ext>
                  </a:extLst>
                </a:gridCol>
                <a:gridCol w="1275173">
                  <a:extLst>
                    <a:ext uri="{9D8B030D-6E8A-4147-A177-3AD203B41FA5}">
                      <a16:colId xmlns:a16="http://schemas.microsoft.com/office/drawing/2014/main" val="2994617178"/>
                    </a:ext>
                  </a:extLst>
                </a:gridCol>
              </a:tblGrid>
              <a:tr h="860978">
                <a:tc rowSpan="2">
                  <a:txBody>
                    <a:bodyPr/>
                    <a:lstStyle/>
                    <a:p>
                      <a:pPr algn="ctr" fontAlgn="ctr"/>
                      <a:r>
                        <a:rPr lang="en-US" sz="1800" b="1" i="0" u="none" strike="noStrike" dirty="0">
                          <a:solidFill>
                            <a:schemeClr val="bg1"/>
                          </a:solidFill>
                          <a:effectLst/>
                          <a:latin typeface="Calibri" panose="020F0502020204030204" pitchFamily="34" charset="0"/>
                        </a:rPr>
                        <a:t>Platform</a:t>
                      </a:r>
                    </a:p>
                  </a:txBody>
                  <a:tcPr marL="9525" marR="9525" marT="9525" marB="0" anchor="ctr">
                    <a:solidFill>
                      <a:schemeClr val="accent1"/>
                    </a:solidFill>
                  </a:tcPr>
                </a:tc>
                <a:tc rowSpan="2">
                  <a:txBody>
                    <a:bodyPr/>
                    <a:lstStyle/>
                    <a:p>
                      <a:pPr algn="ctr" fontAlgn="ctr"/>
                      <a:r>
                        <a:rPr lang="en-US" sz="1800" b="1" i="0" u="none" strike="noStrike" dirty="0">
                          <a:solidFill>
                            <a:schemeClr val="bg1"/>
                          </a:solidFill>
                          <a:effectLst/>
                          <a:latin typeface="Calibri" panose="020F0502020204030204" pitchFamily="34" charset="0"/>
                        </a:rPr>
                        <a:t>Buyer Fee</a:t>
                      </a:r>
                    </a:p>
                  </a:txBody>
                  <a:tcPr marL="9525" marR="9525" marT="9525" marB="0" anchor="ctr">
                    <a:solidFill>
                      <a:schemeClr val="accent1"/>
                    </a:solidFill>
                  </a:tcPr>
                </a:tc>
                <a:tc rowSpan="2">
                  <a:txBody>
                    <a:bodyPr/>
                    <a:lstStyle/>
                    <a:p>
                      <a:pPr algn="ctr" fontAlgn="ctr"/>
                      <a:r>
                        <a:rPr lang="en-US" sz="1800" b="1" i="0" u="none" strike="noStrike" dirty="0">
                          <a:solidFill>
                            <a:schemeClr val="bg1"/>
                          </a:solidFill>
                          <a:effectLst/>
                          <a:latin typeface="Calibri" panose="020F0502020204030204" pitchFamily="34" charset="0"/>
                        </a:rPr>
                        <a:t>Seller fee</a:t>
                      </a:r>
                    </a:p>
                  </a:txBody>
                  <a:tcPr marL="9525" marR="9525" marT="9525" marB="0" anchor="ctr">
                    <a:solidFill>
                      <a:schemeClr val="accent1"/>
                    </a:solidFill>
                  </a:tcPr>
                </a:tc>
                <a:tc gridSpan="2">
                  <a:txBody>
                    <a:bodyPr/>
                    <a:lstStyle/>
                    <a:p>
                      <a:pPr algn="ctr" fontAlgn="ctr"/>
                      <a:r>
                        <a:rPr lang="en-US" sz="1800" b="1" i="0" u="none" strike="noStrike" dirty="0">
                          <a:solidFill>
                            <a:schemeClr val="bg1"/>
                          </a:solidFill>
                          <a:effectLst/>
                          <a:latin typeface="Calibri" panose="020F0502020204030204" pitchFamily="34" charset="0"/>
                        </a:rPr>
                        <a:t>Total Fee as % of All-In</a:t>
                      </a:r>
                    </a:p>
                  </a:txBody>
                  <a:tcPr marL="9525" marR="9525" marT="9525" marB="0" anchor="ctr">
                    <a:solidFill>
                      <a:schemeClr val="accent1"/>
                    </a:solidFill>
                  </a:tcPr>
                </a:tc>
                <a:tc hMerge="1">
                  <a:txBody>
                    <a:bodyPr/>
                    <a:lstStyle/>
                    <a:p>
                      <a:endParaRPr lang="en-US"/>
                    </a:p>
                  </a:txBody>
                  <a:tcPr>
                    <a:solidFill>
                      <a:schemeClr val="accent1"/>
                    </a:solidFill>
                  </a:tcPr>
                </a:tc>
                <a:tc gridSpan="3">
                  <a:txBody>
                    <a:bodyPr/>
                    <a:lstStyle/>
                    <a:p>
                      <a:pPr algn="ctr" fontAlgn="ctr"/>
                      <a:r>
                        <a:rPr lang="en-US" sz="1800" b="1" i="0" u="none" strike="noStrike" dirty="0">
                          <a:solidFill>
                            <a:schemeClr val="bg1"/>
                          </a:solidFill>
                          <a:effectLst/>
                          <a:latin typeface="Calibri" panose="020F0502020204030204" pitchFamily="34" charset="0"/>
                        </a:rPr>
                        <a:t>% of Rent Captured by Platform if Ratio of Market Price to Face Value equals: </a:t>
                      </a:r>
                      <a:r>
                        <a:rPr lang="en-US" sz="1400" b="1" i="0" u="none" strike="noStrike" dirty="0">
                          <a:solidFill>
                            <a:schemeClr val="bg1"/>
                          </a:solidFill>
                          <a:effectLst/>
                          <a:latin typeface="Calibri" panose="020F0502020204030204" pitchFamily="34" charset="0"/>
                        </a:rPr>
                        <a:t>(^)</a:t>
                      </a:r>
                    </a:p>
                  </a:txBody>
                  <a:tcPr marL="9525" marR="9525" marT="9525" marB="0" anchor="ctr">
                    <a:solidFill>
                      <a:schemeClr val="accent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87163775"/>
                  </a:ext>
                </a:extLst>
              </a:tr>
              <a:tr h="595966">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800" b="1" i="0" u="none" strike="noStrike" dirty="0">
                          <a:solidFill>
                            <a:schemeClr val="bg1"/>
                          </a:solidFill>
                          <a:effectLst/>
                          <a:latin typeface="Calibri" panose="020F0502020204030204" pitchFamily="34" charset="0"/>
                        </a:rPr>
                        <a:t>Price to Buyer </a:t>
                      </a:r>
                      <a:r>
                        <a:rPr lang="en-US" sz="1400" b="1" i="0" u="none" strike="noStrike" dirty="0">
                          <a:solidFill>
                            <a:schemeClr val="bg1"/>
                          </a:solidFill>
                          <a:effectLst/>
                          <a:latin typeface="Calibri" panose="020F0502020204030204" pitchFamily="34" charset="0"/>
                        </a:rPr>
                        <a:t>(*)</a:t>
                      </a:r>
                    </a:p>
                  </a:txBody>
                  <a:tcPr marL="9525" marR="9525" marT="9525" marB="0" anchor="ctr">
                    <a:solidFill>
                      <a:schemeClr val="accent2"/>
                    </a:solidFill>
                  </a:tcPr>
                </a:tc>
                <a:tc>
                  <a:txBody>
                    <a:bodyPr/>
                    <a:lstStyle/>
                    <a:p>
                      <a:pPr algn="ctr" fontAlgn="ctr"/>
                      <a:r>
                        <a:rPr lang="en-US" sz="1800" b="1" i="0" u="none" strike="noStrike" dirty="0">
                          <a:solidFill>
                            <a:schemeClr val="bg1"/>
                          </a:solidFill>
                          <a:effectLst/>
                          <a:latin typeface="Calibri" panose="020F0502020204030204" pitchFamily="34" charset="0"/>
                        </a:rPr>
                        <a:t>Take-home to Seller </a:t>
                      </a:r>
                      <a:r>
                        <a:rPr lang="en-US" sz="1400" b="1" i="0" u="none" strike="noStrike" dirty="0">
                          <a:solidFill>
                            <a:schemeClr val="bg1"/>
                          </a:solidFill>
                          <a:effectLst/>
                          <a:latin typeface="Calibri" panose="020F0502020204030204" pitchFamily="34" charset="0"/>
                        </a:rPr>
                        <a:t>(**)</a:t>
                      </a:r>
                    </a:p>
                  </a:txBody>
                  <a:tcPr marL="9525" marR="9525" marT="9525" marB="0" anchor="ctr">
                    <a:solidFill>
                      <a:schemeClr val="accent2"/>
                    </a:solidFill>
                  </a:tcPr>
                </a:tc>
                <a:tc>
                  <a:txBody>
                    <a:bodyPr/>
                    <a:lstStyle/>
                    <a:p>
                      <a:pPr algn="ctr" fontAlgn="ctr"/>
                      <a:r>
                        <a:rPr lang="en-US" sz="1800" b="1" i="0" u="none" strike="noStrike" dirty="0">
                          <a:solidFill>
                            <a:schemeClr val="bg1"/>
                          </a:solidFill>
                          <a:effectLst/>
                          <a:latin typeface="Calibri" panose="020F0502020204030204" pitchFamily="34" charset="0"/>
                        </a:rPr>
                        <a:t>1.5x</a:t>
                      </a:r>
                    </a:p>
                  </a:txBody>
                  <a:tcPr marL="9525" marR="9525" marT="9525" marB="0" anchor="ctr">
                    <a:solidFill>
                      <a:schemeClr val="accent1"/>
                    </a:solidFill>
                  </a:tcPr>
                </a:tc>
                <a:tc>
                  <a:txBody>
                    <a:bodyPr/>
                    <a:lstStyle/>
                    <a:p>
                      <a:pPr algn="ctr" fontAlgn="ctr"/>
                      <a:r>
                        <a:rPr lang="en-US" sz="1800" b="1" i="0" u="none" strike="noStrike" dirty="0">
                          <a:solidFill>
                            <a:schemeClr val="bg1"/>
                          </a:solidFill>
                          <a:effectLst/>
                          <a:latin typeface="Calibri" panose="020F0502020204030204" pitchFamily="34" charset="0"/>
                        </a:rPr>
                        <a:t>2x</a:t>
                      </a:r>
                    </a:p>
                  </a:txBody>
                  <a:tcPr marL="9525" marR="9525" marT="9525" marB="0" anchor="ctr">
                    <a:solidFill>
                      <a:schemeClr val="accent1"/>
                    </a:solidFill>
                  </a:tcPr>
                </a:tc>
                <a:tc>
                  <a:txBody>
                    <a:bodyPr/>
                    <a:lstStyle/>
                    <a:p>
                      <a:pPr algn="ctr" fontAlgn="ctr"/>
                      <a:r>
                        <a:rPr lang="en-US" sz="1800" b="1" i="0" u="none" strike="noStrike" dirty="0">
                          <a:solidFill>
                            <a:schemeClr val="bg1"/>
                          </a:solidFill>
                          <a:effectLst/>
                          <a:latin typeface="Calibri" panose="020F0502020204030204" pitchFamily="34" charset="0"/>
                        </a:rPr>
                        <a:t>5x</a:t>
                      </a:r>
                    </a:p>
                  </a:txBody>
                  <a:tcPr marL="9525" marR="9525" marT="9525" marB="0" anchor="ctr">
                    <a:solidFill>
                      <a:schemeClr val="accent1"/>
                    </a:solidFill>
                  </a:tcPr>
                </a:tc>
                <a:extLst>
                  <a:ext uri="{0D108BD9-81ED-4DB2-BD59-A6C34878D82A}">
                    <a16:rowId xmlns:a16="http://schemas.microsoft.com/office/drawing/2014/main" val="2691991245"/>
                  </a:ext>
                </a:extLst>
              </a:tr>
              <a:tr h="473930">
                <a:tc>
                  <a:txBody>
                    <a:bodyPr/>
                    <a:lstStyle/>
                    <a:p>
                      <a:pPr algn="ctr" fontAlgn="ctr"/>
                      <a:r>
                        <a:rPr lang="en-US" sz="1600" b="0" i="0" u="none" strike="noStrike" dirty="0">
                          <a:solidFill>
                            <a:srgbClr val="000000"/>
                          </a:solidFill>
                          <a:effectLst/>
                          <a:latin typeface="Calibri" panose="020F0502020204030204" pitchFamily="34" charset="0"/>
                        </a:rPr>
                        <a:t>StubHub</a:t>
                      </a:r>
                    </a:p>
                  </a:txBody>
                  <a:tcPr marL="9525" marR="9525" marT="9525" marB="0" anchor="ctr">
                    <a:solidFill>
                      <a:schemeClr val="accent5">
                        <a:lumMod val="20000"/>
                        <a:lumOff val="80000"/>
                      </a:schemeClr>
                    </a:solidFill>
                  </a:tcPr>
                </a:tc>
                <a:tc>
                  <a:txBody>
                    <a:bodyPr/>
                    <a:lstStyle/>
                    <a:p>
                      <a:pPr algn="ctr" fontAlgn="ctr"/>
                      <a:r>
                        <a:rPr lang="en-US" sz="1600" b="0" i="0" u="none" strike="noStrike">
                          <a:solidFill>
                            <a:srgbClr val="000000"/>
                          </a:solidFill>
                          <a:effectLst/>
                          <a:latin typeface="Calibri" panose="020F0502020204030204" pitchFamily="34" charset="0"/>
                        </a:rPr>
                        <a:t>22%</a:t>
                      </a:r>
                    </a:p>
                  </a:txBody>
                  <a:tcPr marL="9525" marR="9525" marT="9525" marB="0" anchor="ctr">
                    <a:solidFill>
                      <a:schemeClr val="accent5">
                        <a:lumMod val="20000"/>
                        <a:lumOff val="80000"/>
                      </a:schemeClr>
                    </a:solidFill>
                  </a:tcPr>
                </a:tc>
                <a:tc>
                  <a:txBody>
                    <a:bodyPr/>
                    <a:lstStyle/>
                    <a:p>
                      <a:pPr algn="ctr" fontAlgn="ctr"/>
                      <a:r>
                        <a:rPr lang="en-US" sz="1600" b="0" i="0" u="none" strike="noStrike">
                          <a:solidFill>
                            <a:srgbClr val="000000"/>
                          </a:solidFill>
                          <a:effectLst/>
                          <a:latin typeface="Calibri" panose="020F0502020204030204" pitchFamily="34" charset="0"/>
                        </a:rPr>
                        <a:t>15%</a:t>
                      </a:r>
                    </a:p>
                  </a:txBody>
                  <a:tcPr marL="9525" marR="9525" marT="9525" marB="0" anchor="ctr">
                    <a:solidFill>
                      <a:schemeClr val="accent5">
                        <a:lumMod val="20000"/>
                        <a:lumOff val="80000"/>
                      </a:schemeClr>
                    </a:solidFill>
                  </a:tcPr>
                </a:tc>
                <a:tc>
                  <a:txBody>
                    <a:bodyPr/>
                    <a:lstStyle/>
                    <a:p>
                      <a:pPr algn="ctr" fontAlgn="ctr"/>
                      <a:r>
                        <a:rPr lang="en-US" sz="1600" b="0" i="0" u="none" strike="noStrike" dirty="0">
                          <a:solidFill>
                            <a:srgbClr val="000000"/>
                          </a:solidFill>
                          <a:effectLst/>
                          <a:latin typeface="Calibri" panose="020F0502020204030204" pitchFamily="34" charset="0"/>
                        </a:rPr>
                        <a:t>30.3%</a:t>
                      </a:r>
                    </a:p>
                  </a:txBody>
                  <a:tcPr marL="9525" marR="9525" marT="9525" marB="0" anchor="ctr">
                    <a:solidFill>
                      <a:schemeClr val="accent5">
                        <a:lumMod val="20000"/>
                        <a:lumOff val="80000"/>
                      </a:schemeClr>
                    </a:solidFill>
                  </a:tcPr>
                </a:tc>
                <a:tc>
                  <a:txBody>
                    <a:bodyPr/>
                    <a:lstStyle/>
                    <a:p>
                      <a:pPr algn="ctr" fontAlgn="ctr"/>
                      <a:r>
                        <a:rPr lang="en-US" sz="1600" b="0" i="0" u="none" strike="noStrike">
                          <a:solidFill>
                            <a:srgbClr val="000000"/>
                          </a:solidFill>
                          <a:effectLst/>
                          <a:latin typeface="Calibri" panose="020F0502020204030204" pitchFamily="34" charset="0"/>
                        </a:rPr>
                        <a:t>43.5%</a:t>
                      </a:r>
                    </a:p>
                  </a:txBody>
                  <a:tcPr marL="9525" marR="9525" marT="9525" marB="0" anchor="ctr">
                    <a:solidFill>
                      <a:schemeClr val="accent5">
                        <a:lumMod val="20000"/>
                        <a:lumOff val="80000"/>
                      </a:schemeClr>
                    </a:solidFill>
                  </a:tcPr>
                </a:tc>
                <a:tc>
                  <a:txBody>
                    <a:bodyPr/>
                    <a:lstStyle/>
                    <a:p>
                      <a:pPr algn="ctr" fontAlgn="ctr"/>
                      <a:r>
                        <a:rPr lang="en-US" sz="1600" b="0" i="0" u="none" strike="noStrike">
                          <a:solidFill>
                            <a:srgbClr val="000000"/>
                          </a:solidFill>
                          <a:effectLst/>
                          <a:latin typeface="Calibri" panose="020F0502020204030204" pitchFamily="34" charset="0"/>
                        </a:rPr>
                        <a:t>91.0%</a:t>
                      </a:r>
                    </a:p>
                  </a:txBody>
                  <a:tcPr marL="9525" marR="9525" marT="9525" marB="0" anchor="ctr">
                    <a:solidFill>
                      <a:schemeClr val="accent5">
                        <a:lumMod val="20000"/>
                        <a:lumOff val="80000"/>
                      </a:schemeClr>
                    </a:solidFill>
                  </a:tcPr>
                </a:tc>
                <a:tc>
                  <a:txBody>
                    <a:bodyPr/>
                    <a:lstStyle/>
                    <a:p>
                      <a:pPr algn="ctr" fontAlgn="ctr"/>
                      <a:r>
                        <a:rPr lang="en-US" sz="1600" b="0" i="0" u="none" strike="noStrike">
                          <a:solidFill>
                            <a:srgbClr val="000000"/>
                          </a:solidFill>
                          <a:effectLst/>
                          <a:latin typeface="Calibri" panose="020F0502020204030204" pitchFamily="34" charset="0"/>
                        </a:rPr>
                        <a:t>60.7%</a:t>
                      </a:r>
                    </a:p>
                  </a:txBody>
                  <a:tcPr marL="9525" marR="9525" marT="9525" marB="0" anchor="ctr">
                    <a:solidFill>
                      <a:schemeClr val="accent5">
                        <a:lumMod val="20000"/>
                        <a:lumOff val="80000"/>
                      </a:schemeClr>
                    </a:solidFill>
                  </a:tcPr>
                </a:tc>
                <a:tc>
                  <a:txBody>
                    <a:bodyPr/>
                    <a:lstStyle/>
                    <a:p>
                      <a:pPr algn="ctr" fontAlgn="ctr"/>
                      <a:r>
                        <a:rPr lang="en-US" sz="1600" b="0" i="0" u="none" strike="noStrike" dirty="0">
                          <a:solidFill>
                            <a:srgbClr val="000000"/>
                          </a:solidFill>
                          <a:effectLst/>
                          <a:latin typeface="Calibri" panose="020F0502020204030204" pitchFamily="34" charset="0"/>
                        </a:rPr>
                        <a:t>37.9%</a:t>
                      </a:r>
                    </a:p>
                  </a:txBody>
                  <a:tcPr marL="9525" marR="9525" marT="9525" marB="0" anchor="ctr">
                    <a:solidFill>
                      <a:schemeClr val="accent5">
                        <a:lumMod val="20000"/>
                        <a:lumOff val="80000"/>
                      </a:schemeClr>
                    </a:solidFill>
                  </a:tcPr>
                </a:tc>
                <a:extLst>
                  <a:ext uri="{0D108BD9-81ED-4DB2-BD59-A6C34878D82A}">
                    <a16:rowId xmlns:a16="http://schemas.microsoft.com/office/drawing/2014/main" val="497991542"/>
                  </a:ext>
                </a:extLst>
              </a:tr>
              <a:tr h="446052">
                <a:tc>
                  <a:txBody>
                    <a:bodyPr/>
                    <a:lstStyle/>
                    <a:p>
                      <a:pPr algn="ctr" fontAlgn="ctr"/>
                      <a:r>
                        <a:rPr lang="en-US" sz="1600" b="0" i="0" u="none" strike="noStrike">
                          <a:solidFill>
                            <a:srgbClr val="000000"/>
                          </a:solidFill>
                          <a:effectLst/>
                          <a:latin typeface="Calibri" panose="020F0502020204030204" pitchFamily="34" charset="0"/>
                        </a:rPr>
                        <a:t>Ticketmaster</a:t>
                      </a:r>
                    </a:p>
                  </a:txBody>
                  <a:tcPr marL="9525" marR="9525" marT="9525" marB="0" anchor="ctr"/>
                </a:tc>
                <a:tc>
                  <a:txBody>
                    <a:bodyPr/>
                    <a:lstStyle/>
                    <a:p>
                      <a:pPr algn="ctr" fontAlgn="ctr"/>
                      <a:r>
                        <a:rPr lang="en-US" sz="1600" b="0" i="0" u="none" strike="noStrike" dirty="0">
                          <a:solidFill>
                            <a:srgbClr val="000000"/>
                          </a:solidFill>
                          <a:effectLst/>
                          <a:latin typeface="Calibri" panose="020F0502020204030204" pitchFamily="34" charset="0"/>
                        </a:rPr>
                        <a:t>17%</a:t>
                      </a:r>
                    </a:p>
                  </a:txBody>
                  <a:tcPr marL="9525" marR="9525" marT="9525" marB="0" anchor="ctr"/>
                </a:tc>
                <a:tc>
                  <a:txBody>
                    <a:bodyPr/>
                    <a:lstStyle/>
                    <a:p>
                      <a:pPr algn="ctr" fontAlgn="ctr"/>
                      <a:r>
                        <a:rPr lang="en-US" sz="1600" b="0" i="0" u="none" strike="noStrike">
                          <a:solidFill>
                            <a:srgbClr val="000000"/>
                          </a:solidFill>
                          <a:effectLst/>
                          <a:latin typeface="Calibri" panose="020F0502020204030204" pitchFamily="34" charset="0"/>
                        </a:rPr>
                        <a:t>14%</a:t>
                      </a:r>
                    </a:p>
                  </a:txBody>
                  <a:tcPr marL="9525" marR="9525" marT="9525" marB="0" anchor="ctr"/>
                </a:tc>
                <a:tc>
                  <a:txBody>
                    <a:bodyPr/>
                    <a:lstStyle/>
                    <a:p>
                      <a:pPr algn="ctr" fontAlgn="ctr"/>
                      <a:r>
                        <a:rPr lang="en-US" sz="1600" b="0" i="0" u="none" strike="noStrike">
                          <a:solidFill>
                            <a:srgbClr val="000000"/>
                          </a:solidFill>
                          <a:effectLst/>
                          <a:latin typeface="Calibri" panose="020F0502020204030204" pitchFamily="34" charset="0"/>
                        </a:rPr>
                        <a:t>26.5%</a:t>
                      </a:r>
                    </a:p>
                  </a:txBody>
                  <a:tcPr marL="9525" marR="9525" marT="9525" marB="0" anchor="ctr"/>
                </a:tc>
                <a:tc>
                  <a:txBody>
                    <a:bodyPr/>
                    <a:lstStyle/>
                    <a:p>
                      <a:pPr algn="ctr" fontAlgn="ctr"/>
                      <a:r>
                        <a:rPr lang="en-US" sz="1600" b="0" i="0" u="none" strike="noStrike" dirty="0">
                          <a:solidFill>
                            <a:srgbClr val="000000"/>
                          </a:solidFill>
                          <a:effectLst/>
                          <a:latin typeface="Calibri" panose="020F0502020204030204" pitchFamily="34" charset="0"/>
                        </a:rPr>
                        <a:t>36.0%</a:t>
                      </a:r>
                    </a:p>
                  </a:txBody>
                  <a:tcPr marL="9525" marR="9525" marT="9525" marB="0" anchor="ctr"/>
                </a:tc>
                <a:tc>
                  <a:txBody>
                    <a:bodyPr/>
                    <a:lstStyle/>
                    <a:p>
                      <a:pPr algn="ctr" fontAlgn="ctr"/>
                      <a:r>
                        <a:rPr lang="en-US" sz="1600" b="0" i="0" u="none" strike="noStrike" dirty="0">
                          <a:solidFill>
                            <a:srgbClr val="000000"/>
                          </a:solidFill>
                          <a:effectLst/>
                          <a:latin typeface="Calibri" panose="020F0502020204030204" pitchFamily="34" charset="0"/>
                        </a:rPr>
                        <a:t>79.5%</a:t>
                      </a:r>
                    </a:p>
                  </a:txBody>
                  <a:tcPr marL="9525" marR="9525" marT="9525" marB="0" anchor="ctr"/>
                </a:tc>
                <a:tc>
                  <a:txBody>
                    <a:bodyPr/>
                    <a:lstStyle/>
                    <a:p>
                      <a:pPr algn="ctr" fontAlgn="ctr"/>
                      <a:r>
                        <a:rPr lang="en-US" sz="1600" b="0" i="0" u="none" strike="noStrike" dirty="0">
                          <a:solidFill>
                            <a:srgbClr val="000000"/>
                          </a:solidFill>
                          <a:effectLst/>
                          <a:latin typeface="Calibri" panose="020F0502020204030204" pitchFamily="34" charset="0"/>
                        </a:rPr>
                        <a:t>53.0%</a:t>
                      </a:r>
                    </a:p>
                  </a:txBody>
                  <a:tcPr marL="9525" marR="9525" marT="9525" marB="0" anchor="ctr"/>
                </a:tc>
                <a:tc>
                  <a:txBody>
                    <a:bodyPr/>
                    <a:lstStyle/>
                    <a:p>
                      <a:pPr algn="ctr" fontAlgn="ctr"/>
                      <a:r>
                        <a:rPr lang="en-US" sz="1600" b="0" i="0" u="none" strike="noStrike" dirty="0">
                          <a:solidFill>
                            <a:srgbClr val="000000"/>
                          </a:solidFill>
                          <a:effectLst/>
                          <a:latin typeface="Calibri" panose="020F0502020204030204" pitchFamily="34" charset="0"/>
                        </a:rPr>
                        <a:t>33.1%</a:t>
                      </a:r>
                    </a:p>
                  </a:txBody>
                  <a:tcPr marL="9525" marR="9525" marT="9525" marB="0" anchor="ctr"/>
                </a:tc>
                <a:extLst>
                  <a:ext uri="{0D108BD9-81ED-4DB2-BD59-A6C34878D82A}">
                    <a16:rowId xmlns:a16="http://schemas.microsoft.com/office/drawing/2014/main" val="3253062247"/>
                  </a:ext>
                </a:extLst>
              </a:tr>
              <a:tr h="446052">
                <a:tc>
                  <a:txBody>
                    <a:bodyPr/>
                    <a:lstStyle/>
                    <a:p>
                      <a:pPr algn="ctr" fontAlgn="ctr"/>
                      <a:r>
                        <a:rPr lang="en-US" sz="1600" b="0" i="0" u="none" strike="noStrike">
                          <a:solidFill>
                            <a:srgbClr val="000000"/>
                          </a:solidFill>
                          <a:effectLst/>
                          <a:latin typeface="Calibri" panose="020F0502020204030204" pitchFamily="34" charset="0"/>
                        </a:rPr>
                        <a:t>SeatGeek</a:t>
                      </a:r>
                    </a:p>
                  </a:txBody>
                  <a:tcPr marL="9525" marR="9525" marT="9525" marB="0" anchor="ctr">
                    <a:solidFill>
                      <a:schemeClr val="accent5">
                        <a:lumMod val="20000"/>
                        <a:lumOff val="80000"/>
                      </a:schemeClr>
                    </a:solidFill>
                  </a:tcPr>
                </a:tc>
                <a:tc>
                  <a:txBody>
                    <a:bodyPr/>
                    <a:lstStyle/>
                    <a:p>
                      <a:pPr algn="ctr" fontAlgn="ctr"/>
                      <a:r>
                        <a:rPr lang="en-US" sz="1600" b="0" i="0" u="none" strike="noStrike">
                          <a:solidFill>
                            <a:srgbClr val="000000"/>
                          </a:solidFill>
                          <a:effectLst/>
                          <a:latin typeface="Calibri" panose="020F0502020204030204" pitchFamily="34" charset="0"/>
                        </a:rPr>
                        <a:t>30%</a:t>
                      </a:r>
                    </a:p>
                  </a:txBody>
                  <a:tcPr marL="9525" marR="9525" marT="9525" marB="0" anchor="ctr">
                    <a:solidFill>
                      <a:schemeClr val="accent5">
                        <a:lumMod val="20000"/>
                        <a:lumOff val="80000"/>
                      </a:schemeClr>
                    </a:solidFill>
                  </a:tcPr>
                </a:tc>
                <a:tc>
                  <a:txBody>
                    <a:bodyPr/>
                    <a:lstStyle/>
                    <a:p>
                      <a:pPr algn="ctr" fontAlgn="ctr"/>
                      <a:r>
                        <a:rPr lang="en-US" sz="1600" b="0" i="0" u="none" strike="noStrike">
                          <a:solidFill>
                            <a:srgbClr val="000000"/>
                          </a:solidFill>
                          <a:effectLst/>
                          <a:latin typeface="Calibri" panose="020F0502020204030204" pitchFamily="34" charset="0"/>
                        </a:rPr>
                        <a:t>10%</a:t>
                      </a:r>
                    </a:p>
                  </a:txBody>
                  <a:tcPr marL="9525" marR="9525" marT="9525" marB="0" anchor="ctr">
                    <a:solidFill>
                      <a:schemeClr val="accent5">
                        <a:lumMod val="20000"/>
                        <a:lumOff val="80000"/>
                      </a:schemeClr>
                    </a:solidFill>
                  </a:tcPr>
                </a:tc>
                <a:tc>
                  <a:txBody>
                    <a:bodyPr/>
                    <a:lstStyle/>
                    <a:p>
                      <a:pPr algn="ctr" fontAlgn="ctr"/>
                      <a:r>
                        <a:rPr lang="en-US" sz="1600" b="0" i="0" u="none" strike="noStrike" dirty="0">
                          <a:solidFill>
                            <a:srgbClr val="000000"/>
                          </a:solidFill>
                          <a:effectLst/>
                          <a:latin typeface="Calibri" panose="020F0502020204030204" pitchFamily="34" charset="0"/>
                        </a:rPr>
                        <a:t>30.8%</a:t>
                      </a:r>
                    </a:p>
                  </a:txBody>
                  <a:tcPr marL="9525" marR="9525" marT="9525" marB="0" anchor="ctr">
                    <a:solidFill>
                      <a:schemeClr val="accent5">
                        <a:lumMod val="20000"/>
                        <a:lumOff val="80000"/>
                      </a:schemeClr>
                    </a:solidFill>
                  </a:tcPr>
                </a:tc>
                <a:tc>
                  <a:txBody>
                    <a:bodyPr/>
                    <a:lstStyle/>
                    <a:p>
                      <a:pPr algn="ctr" fontAlgn="ctr"/>
                      <a:r>
                        <a:rPr lang="en-US" sz="1600" b="0" i="0" u="none" strike="noStrike" dirty="0">
                          <a:solidFill>
                            <a:srgbClr val="000000"/>
                          </a:solidFill>
                          <a:effectLst/>
                          <a:latin typeface="Calibri" panose="020F0502020204030204" pitchFamily="34" charset="0"/>
                        </a:rPr>
                        <a:t>44.4%</a:t>
                      </a:r>
                    </a:p>
                  </a:txBody>
                  <a:tcPr marL="9525" marR="9525" marT="9525" marB="0" anchor="ctr">
                    <a:solidFill>
                      <a:schemeClr val="accent5">
                        <a:lumMod val="20000"/>
                        <a:lumOff val="80000"/>
                      </a:schemeClr>
                    </a:solidFill>
                  </a:tcPr>
                </a:tc>
                <a:tc>
                  <a:txBody>
                    <a:bodyPr/>
                    <a:lstStyle/>
                    <a:p>
                      <a:pPr algn="ctr" fontAlgn="ctr"/>
                      <a:r>
                        <a:rPr lang="en-US" sz="1600" b="0" i="0" u="none" strike="noStrike" dirty="0">
                          <a:solidFill>
                            <a:srgbClr val="000000"/>
                          </a:solidFill>
                          <a:effectLst/>
                          <a:latin typeface="Calibri" panose="020F0502020204030204" pitchFamily="34" charset="0"/>
                        </a:rPr>
                        <a:t>92.3%</a:t>
                      </a:r>
                    </a:p>
                  </a:txBody>
                  <a:tcPr marL="9525" marR="9525" marT="9525" marB="0" anchor="ctr">
                    <a:solidFill>
                      <a:schemeClr val="accent5">
                        <a:lumMod val="20000"/>
                        <a:lumOff val="80000"/>
                      </a:schemeClr>
                    </a:solidFill>
                  </a:tcPr>
                </a:tc>
                <a:tc>
                  <a:txBody>
                    <a:bodyPr/>
                    <a:lstStyle/>
                    <a:p>
                      <a:pPr algn="ctr" fontAlgn="ctr"/>
                      <a:r>
                        <a:rPr lang="en-US" sz="1600" b="0" i="0" u="none" strike="noStrike">
                          <a:solidFill>
                            <a:srgbClr val="000000"/>
                          </a:solidFill>
                          <a:effectLst/>
                          <a:latin typeface="Calibri" panose="020F0502020204030204" pitchFamily="34" charset="0"/>
                        </a:rPr>
                        <a:t>61.5%</a:t>
                      </a:r>
                    </a:p>
                  </a:txBody>
                  <a:tcPr marL="9525" marR="9525" marT="9525" marB="0" anchor="ctr">
                    <a:solidFill>
                      <a:schemeClr val="accent5">
                        <a:lumMod val="20000"/>
                        <a:lumOff val="80000"/>
                      </a:schemeClr>
                    </a:solidFill>
                  </a:tcPr>
                </a:tc>
                <a:tc>
                  <a:txBody>
                    <a:bodyPr/>
                    <a:lstStyle/>
                    <a:p>
                      <a:pPr algn="ctr" fontAlgn="ctr"/>
                      <a:r>
                        <a:rPr lang="en-US" sz="1600" b="0" i="0" u="none" strike="noStrike">
                          <a:solidFill>
                            <a:srgbClr val="000000"/>
                          </a:solidFill>
                          <a:effectLst/>
                          <a:latin typeface="Calibri" panose="020F0502020204030204" pitchFamily="34" charset="0"/>
                        </a:rPr>
                        <a:t>38.5%</a:t>
                      </a:r>
                    </a:p>
                  </a:txBody>
                  <a:tcPr marL="9525" marR="9525" marT="9525" marB="0" anchor="ctr">
                    <a:solidFill>
                      <a:schemeClr val="accent5">
                        <a:lumMod val="20000"/>
                        <a:lumOff val="80000"/>
                      </a:schemeClr>
                    </a:solidFill>
                  </a:tcPr>
                </a:tc>
                <a:extLst>
                  <a:ext uri="{0D108BD9-81ED-4DB2-BD59-A6C34878D82A}">
                    <a16:rowId xmlns:a16="http://schemas.microsoft.com/office/drawing/2014/main" val="1247838657"/>
                  </a:ext>
                </a:extLst>
              </a:tr>
              <a:tr h="446052">
                <a:tc>
                  <a:txBody>
                    <a:bodyPr/>
                    <a:lstStyle/>
                    <a:p>
                      <a:pPr algn="ctr" fontAlgn="ctr"/>
                      <a:r>
                        <a:rPr lang="en-US" sz="1600" b="0" i="0" u="none" strike="noStrike">
                          <a:solidFill>
                            <a:srgbClr val="000000"/>
                          </a:solidFill>
                          <a:effectLst/>
                          <a:latin typeface="Calibri" panose="020F0502020204030204" pitchFamily="34" charset="0"/>
                        </a:rPr>
                        <a:t>VividSeats</a:t>
                      </a:r>
                    </a:p>
                  </a:txBody>
                  <a:tcPr marL="9525" marR="9525" marT="9525" marB="0" anchor="ctr"/>
                </a:tc>
                <a:tc>
                  <a:txBody>
                    <a:bodyPr/>
                    <a:lstStyle/>
                    <a:p>
                      <a:pPr algn="ctr" fontAlgn="ctr"/>
                      <a:r>
                        <a:rPr lang="en-US" sz="1600" b="0" i="0" u="none" strike="noStrike">
                          <a:solidFill>
                            <a:srgbClr val="000000"/>
                          </a:solidFill>
                          <a:effectLst/>
                          <a:latin typeface="Calibri" panose="020F0502020204030204" pitchFamily="34" charset="0"/>
                        </a:rPr>
                        <a:t>28%</a:t>
                      </a:r>
                    </a:p>
                  </a:txBody>
                  <a:tcPr marL="9525" marR="9525" marT="9525" marB="0" anchor="ctr"/>
                </a:tc>
                <a:tc>
                  <a:txBody>
                    <a:bodyPr/>
                    <a:lstStyle/>
                    <a:p>
                      <a:pPr algn="ctr" fontAlgn="ctr"/>
                      <a:r>
                        <a:rPr lang="en-US" sz="1600" b="0" i="0" u="none" strike="noStrike" dirty="0">
                          <a:solidFill>
                            <a:srgbClr val="000000"/>
                          </a:solidFill>
                          <a:effectLst/>
                          <a:latin typeface="Calibri" panose="020F0502020204030204" pitchFamily="34" charset="0"/>
                        </a:rPr>
                        <a:t>10%</a:t>
                      </a:r>
                    </a:p>
                  </a:txBody>
                  <a:tcPr marL="9525" marR="9525" marT="9525" marB="0" anchor="ctr"/>
                </a:tc>
                <a:tc>
                  <a:txBody>
                    <a:bodyPr/>
                    <a:lstStyle/>
                    <a:p>
                      <a:pPr algn="ctr" fontAlgn="ctr"/>
                      <a:r>
                        <a:rPr lang="en-US" sz="1600" b="0" i="0" u="none" strike="noStrike">
                          <a:solidFill>
                            <a:srgbClr val="000000"/>
                          </a:solidFill>
                          <a:effectLst/>
                          <a:latin typeface="Calibri" panose="020F0502020204030204" pitchFamily="34" charset="0"/>
                        </a:rPr>
                        <a:t>29.7%</a:t>
                      </a:r>
                    </a:p>
                  </a:txBody>
                  <a:tcPr marL="9525" marR="9525" marT="9525" marB="0" anchor="ctr"/>
                </a:tc>
                <a:tc>
                  <a:txBody>
                    <a:bodyPr/>
                    <a:lstStyle/>
                    <a:p>
                      <a:pPr algn="ctr" fontAlgn="ctr"/>
                      <a:r>
                        <a:rPr lang="en-US" sz="1600" b="0" i="0" u="none" strike="noStrike" dirty="0">
                          <a:solidFill>
                            <a:srgbClr val="000000"/>
                          </a:solidFill>
                          <a:effectLst/>
                          <a:latin typeface="Calibri" panose="020F0502020204030204" pitchFamily="34" charset="0"/>
                        </a:rPr>
                        <a:t>42.2%</a:t>
                      </a:r>
                    </a:p>
                  </a:txBody>
                  <a:tcPr marL="9525" marR="9525" marT="9525" marB="0" anchor="ctr"/>
                </a:tc>
                <a:tc>
                  <a:txBody>
                    <a:bodyPr/>
                    <a:lstStyle/>
                    <a:p>
                      <a:pPr algn="ctr" fontAlgn="ctr"/>
                      <a:r>
                        <a:rPr lang="en-US" sz="1600" b="0" i="0" u="none" strike="noStrike" dirty="0">
                          <a:solidFill>
                            <a:srgbClr val="000000"/>
                          </a:solidFill>
                          <a:effectLst/>
                          <a:latin typeface="Calibri" panose="020F0502020204030204" pitchFamily="34" charset="0"/>
                        </a:rPr>
                        <a:t>89.1%</a:t>
                      </a:r>
                    </a:p>
                  </a:txBody>
                  <a:tcPr marL="9525" marR="9525" marT="9525" marB="0" anchor="ctr"/>
                </a:tc>
                <a:tc>
                  <a:txBody>
                    <a:bodyPr/>
                    <a:lstStyle/>
                    <a:p>
                      <a:pPr algn="ctr" fontAlgn="ctr"/>
                      <a:r>
                        <a:rPr lang="en-US" sz="1600" b="0" i="0" u="none" strike="noStrike" dirty="0">
                          <a:solidFill>
                            <a:srgbClr val="000000"/>
                          </a:solidFill>
                          <a:effectLst/>
                          <a:latin typeface="Calibri" panose="020F0502020204030204" pitchFamily="34" charset="0"/>
                        </a:rPr>
                        <a:t>59.4%</a:t>
                      </a:r>
                    </a:p>
                  </a:txBody>
                  <a:tcPr marL="9525" marR="9525" marT="9525" marB="0" anchor="ctr"/>
                </a:tc>
                <a:tc>
                  <a:txBody>
                    <a:bodyPr/>
                    <a:lstStyle/>
                    <a:p>
                      <a:pPr algn="ctr" fontAlgn="ctr"/>
                      <a:r>
                        <a:rPr lang="en-US" sz="1600" b="0" i="0" u="none" strike="noStrike">
                          <a:solidFill>
                            <a:srgbClr val="000000"/>
                          </a:solidFill>
                          <a:effectLst/>
                          <a:latin typeface="Calibri" panose="020F0502020204030204" pitchFamily="34" charset="0"/>
                        </a:rPr>
                        <a:t>37.1%</a:t>
                      </a:r>
                    </a:p>
                  </a:txBody>
                  <a:tcPr marL="9525" marR="9525" marT="9525" marB="0" anchor="ctr"/>
                </a:tc>
                <a:extLst>
                  <a:ext uri="{0D108BD9-81ED-4DB2-BD59-A6C34878D82A}">
                    <a16:rowId xmlns:a16="http://schemas.microsoft.com/office/drawing/2014/main" val="774314483"/>
                  </a:ext>
                </a:extLst>
              </a:tr>
              <a:tr h="446052">
                <a:tc>
                  <a:txBody>
                    <a:bodyPr/>
                    <a:lstStyle/>
                    <a:p>
                      <a:pPr algn="ctr" fontAlgn="ctr"/>
                      <a:r>
                        <a:rPr lang="en-US" sz="1600" b="0" i="0" u="none" strike="noStrike">
                          <a:solidFill>
                            <a:srgbClr val="000000"/>
                          </a:solidFill>
                          <a:effectLst/>
                          <a:latin typeface="Calibri" panose="020F0502020204030204" pitchFamily="34" charset="0"/>
                        </a:rPr>
                        <a:t>TickPick</a:t>
                      </a:r>
                    </a:p>
                  </a:txBody>
                  <a:tcPr marL="9525" marR="9525" marT="9525" marB="0" anchor="ctr">
                    <a:solidFill>
                      <a:schemeClr val="accent5">
                        <a:lumMod val="20000"/>
                        <a:lumOff val="80000"/>
                      </a:schemeClr>
                    </a:solidFill>
                  </a:tcPr>
                </a:tc>
                <a:tc>
                  <a:txBody>
                    <a:bodyPr/>
                    <a:lstStyle/>
                    <a:p>
                      <a:pPr algn="ctr" fontAlgn="ctr"/>
                      <a:r>
                        <a:rPr lang="en-US" sz="1600" b="0" i="0" u="none" strike="noStrike">
                          <a:solidFill>
                            <a:srgbClr val="000000"/>
                          </a:solidFill>
                          <a:effectLst/>
                          <a:latin typeface="Calibri" panose="020F0502020204030204" pitchFamily="34" charset="0"/>
                        </a:rPr>
                        <a:t>0%</a:t>
                      </a:r>
                    </a:p>
                  </a:txBody>
                  <a:tcPr marL="9525" marR="9525" marT="9525" marB="0" anchor="ctr">
                    <a:solidFill>
                      <a:schemeClr val="accent5">
                        <a:lumMod val="20000"/>
                        <a:lumOff val="80000"/>
                      </a:schemeClr>
                    </a:solidFill>
                  </a:tcPr>
                </a:tc>
                <a:tc>
                  <a:txBody>
                    <a:bodyPr/>
                    <a:lstStyle/>
                    <a:p>
                      <a:pPr algn="ctr" fontAlgn="ctr"/>
                      <a:r>
                        <a:rPr lang="en-US" sz="1600" b="0" i="0" u="none" strike="noStrike">
                          <a:solidFill>
                            <a:srgbClr val="000000"/>
                          </a:solidFill>
                          <a:effectLst/>
                          <a:latin typeface="Calibri" panose="020F0502020204030204" pitchFamily="34" charset="0"/>
                        </a:rPr>
                        <a:t>10%</a:t>
                      </a:r>
                    </a:p>
                  </a:txBody>
                  <a:tcPr marL="9525" marR="9525" marT="9525" marB="0" anchor="ctr">
                    <a:solidFill>
                      <a:schemeClr val="accent5">
                        <a:lumMod val="20000"/>
                        <a:lumOff val="80000"/>
                      </a:schemeClr>
                    </a:solidFill>
                  </a:tcPr>
                </a:tc>
                <a:tc>
                  <a:txBody>
                    <a:bodyPr/>
                    <a:lstStyle/>
                    <a:p>
                      <a:pPr algn="ctr" fontAlgn="ctr"/>
                      <a:r>
                        <a:rPr lang="en-US" sz="1600" b="0" i="0" u="none" strike="noStrike">
                          <a:solidFill>
                            <a:srgbClr val="000000"/>
                          </a:solidFill>
                          <a:effectLst/>
                          <a:latin typeface="Calibri" panose="020F0502020204030204" pitchFamily="34" charset="0"/>
                        </a:rPr>
                        <a:t>10.0%</a:t>
                      </a:r>
                    </a:p>
                  </a:txBody>
                  <a:tcPr marL="9525" marR="9525" marT="9525" marB="0" anchor="ctr">
                    <a:solidFill>
                      <a:schemeClr val="accent5">
                        <a:lumMod val="20000"/>
                        <a:lumOff val="80000"/>
                      </a:schemeClr>
                    </a:solidFill>
                  </a:tcPr>
                </a:tc>
                <a:tc>
                  <a:txBody>
                    <a:bodyPr/>
                    <a:lstStyle/>
                    <a:p>
                      <a:pPr algn="ctr" fontAlgn="ctr"/>
                      <a:r>
                        <a:rPr lang="en-US" sz="1600" b="0" i="0" u="none" strike="noStrike">
                          <a:solidFill>
                            <a:srgbClr val="000000"/>
                          </a:solidFill>
                          <a:effectLst/>
                          <a:latin typeface="Calibri" panose="020F0502020204030204" pitchFamily="34" charset="0"/>
                        </a:rPr>
                        <a:t>11.1%</a:t>
                      </a:r>
                    </a:p>
                  </a:txBody>
                  <a:tcPr marL="9525" marR="9525" marT="9525" marB="0" anchor="ctr">
                    <a:solidFill>
                      <a:schemeClr val="accent5">
                        <a:lumMod val="20000"/>
                        <a:lumOff val="80000"/>
                      </a:schemeClr>
                    </a:solidFill>
                  </a:tcPr>
                </a:tc>
                <a:tc>
                  <a:txBody>
                    <a:bodyPr/>
                    <a:lstStyle/>
                    <a:p>
                      <a:pPr algn="ctr" fontAlgn="ctr"/>
                      <a:r>
                        <a:rPr lang="en-US" sz="1600" b="0" i="0" u="none" strike="noStrike">
                          <a:solidFill>
                            <a:srgbClr val="000000"/>
                          </a:solidFill>
                          <a:effectLst/>
                          <a:latin typeface="Calibri" panose="020F0502020204030204" pitchFamily="34" charset="0"/>
                        </a:rPr>
                        <a:t>30.0%</a:t>
                      </a:r>
                    </a:p>
                  </a:txBody>
                  <a:tcPr marL="9525" marR="9525" marT="9525" marB="0" anchor="ctr">
                    <a:solidFill>
                      <a:schemeClr val="accent5">
                        <a:lumMod val="20000"/>
                        <a:lumOff val="80000"/>
                      </a:schemeClr>
                    </a:solidFill>
                  </a:tcPr>
                </a:tc>
                <a:tc>
                  <a:txBody>
                    <a:bodyPr/>
                    <a:lstStyle/>
                    <a:p>
                      <a:pPr algn="ctr" fontAlgn="ctr"/>
                      <a:r>
                        <a:rPr lang="en-US" sz="1600" b="0" i="0" u="none" strike="noStrike" dirty="0">
                          <a:solidFill>
                            <a:srgbClr val="000000"/>
                          </a:solidFill>
                          <a:effectLst/>
                          <a:latin typeface="Calibri" panose="020F0502020204030204" pitchFamily="34" charset="0"/>
                        </a:rPr>
                        <a:t>20.0%</a:t>
                      </a:r>
                    </a:p>
                  </a:txBody>
                  <a:tcPr marL="9525" marR="9525" marT="9525" marB="0" anchor="ctr">
                    <a:solidFill>
                      <a:schemeClr val="accent5">
                        <a:lumMod val="20000"/>
                        <a:lumOff val="80000"/>
                      </a:schemeClr>
                    </a:solidFill>
                  </a:tcPr>
                </a:tc>
                <a:tc>
                  <a:txBody>
                    <a:bodyPr/>
                    <a:lstStyle/>
                    <a:p>
                      <a:pPr algn="ctr" fontAlgn="ctr"/>
                      <a:r>
                        <a:rPr lang="en-US" sz="1600" b="0" i="0" u="none" strike="noStrike" dirty="0">
                          <a:solidFill>
                            <a:srgbClr val="000000"/>
                          </a:solidFill>
                          <a:effectLst/>
                          <a:latin typeface="Calibri" panose="020F0502020204030204" pitchFamily="34" charset="0"/>
                        </a:rPr>
                        <a:t>12.5%</a:t>
                      </a:r>
                    </a:p>
                  </a:txBody>
                  <a:tcPr marL="9525" marR="9525" marT="9525" marB="0" anchor="ctr">
                    <a:solidFill>
                      <a:schemeClr val="accent5">
                        <a:lumMod val="20000"/>
                        <a:lumOff val="80000"/>
                      </a:schemeClr>
                    </a:solidFill>
                  </a:tcPr>
                </a:tc>
                <a:extLst>
                  <a:ext uri="{0D108BD9-81ED-4DB2-BD59-A6C34878D82A}">
                    <a16:rowId xmlns:a16="http://schemas.microsoft.com/office/drawing/2014/main" val="2004746613"/>
                  </a:ext>
                </a:extLst>
              </a:tr>
            </a:tbl>
          </a:graphicData>
        </a:graphic>
      </p:graphicFrame>
    </p:spTree>
    <p:extLst>
      <p:ext uri="{BB962C8B-B14F-4D97-AF65-F5344CB8AC3E}">
        <p14:creationId xmlns:p14="http://schemas.microsoft.com/office/powerpoint/2010/main" val="2782469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Economic Gravity</a:t>
            </a:r>
          </a:p>
        </p:txBody>
      </p:sp>
      <p:sp>
        <p:nvSpPr>
          <p:cNvPr id="3" name="Content Placeholder 2"/>
          <p:cNvSpPr>
            <a:spLocks noGrp="1"/>
          </p:cNvSpPr>
          <p:nvPr>
            <p:ph idx="1"/>
          </p:nvPr>
        </p:nvSpPr>
        <p:spPr/>
        <p:txBody>
          <a:bodyPr>
            <a:normAutofit fontScale="55000" lnSpcReduction="20000"/>
          </a:bodyPr>
          <a:lstStyle/>
          <a:p>
            <a:pPr marL="0" indent="0">
              <a:buNone/>
            </a:pPr>
            <a:r>
              <a:rPr lang="en-US" dirty="0"/>
              <a:t>THREE CHOICES</a:t>
            </a:r>
          </a:p>
          <a:p>
            <a:pPr marL="0" indent="0">
              <a:buNone/>
            </a:pPr>
            <a:endParaRPr lang="en-US" dirty="0"/>
          </a:p>
          <a:p>
            <a:pPr marL="742950" indent="-742950">
              <a:buFont typeface="+mj-lt"/>
              <a:buAutoNum type="arabicPeriod"/>
            </a:pPr>
            <a:r>
              <a:rPr lang="en-US" dirty="0"/>
              <a:t>Set a market-clearing price in the primary market. </a:t>
            </a:r>
          </a:p>
          <a:p>
            <a:pPr marL="742950" indent="-742950">
              <a:buFont typeface="+mj-lt"/>
              <a:buAutoNum type="arabicPeriod"/>
            </a:pPr>
            <a:endParaRPr lang="en-US" dirty="0"/>
          </a:p>
          <a:p>
            <a:pPr marL="742950" indent="-742950">
              <a:buFont typeface="+mj-lt"/>
              <a:buAutoNum type="arabicPeriod"/>
            </a:pPr>
            <a:r>
              <a:rPr lang="en-US" dirty="0"/>
              <a:t>Set a below-market price in the primary market. Much of the “real” allocation will happen in the secondary market. </a:t>
            </a:r>
          </a:p>
          <a:p>
            <a:pPr marL="742950" indent="-742950">
              <a:buFont typeface="+mj-lt"/>
              <a:buAutoNum type="arabicPeriod"/>
            </a:pPr>
            <a:endParaRPr lang="en-US" dirty="0"/>
          </a:p>
          <a:p>
            <a:pPr marL="742950" indent="-742950">
              <a:buFont typeface="+mj-lt"/>
              <a:buAutoNum type="arabicPeriod"/>
            </a:pPr>
            <a:r>
              <a:rPr lang="en-US" dirty="0"/>
              <a:t>Set a below-market price in the primary market + </a:t>
            </a:r>
            <a:r>
              <a:rPr lang="en-US" u="sng" dirty="0"/>
              <a:t>ban resale</a:t>
            </a:r>
            <a:r>
              <a:rPr lang="en-US" dirty="0"/>
              <a:t>. </a:t>
            </a:r>
          </a:p>
          <a:p>
            <a:pPr marL="742950" indent="-742950">
              <a:buFont typeface="+mj-lt"/>
              <a:buAutoNum type="arabicPeriod"/>
            </a:pPr>
            <a:endParaRPr lang="en-US" dirty="0"/>
          </a:p>
          <a:p>
            <a:r>
              <a:rPr lang="en-US" dirty="0"/>
              <a:t>Key point: setting a below-market price, and hoping/praying that the tickets go to fans and never get resold, is economics fantasy land. </a:t>
            </a:r>
          </a:p>
          <a:p>
            <a:pPr lvl="1"/>
            <a:r>
              <a:rPr lang="en-US" dirty="0"/>
              <a:t>The way to get tickets to fans and not have them get resold, is to either set a market-clearing price in the first place, or to prohibit reselling them.</a:t>
            </a:r>
          </a:p>
          <a:p>
            <a:pPr marL="742950" indent="-742950">
              <a:buFont typeface="+mj-lt"/>
              <a:buAutoNum type="arabicPeriod"/>
            </a:pPr>
            <a:endParaRPr lang="en-US" dirty="0"/>
          </a:p>
        </p:txBody>
      </p:sp>
    </p:spTree>
    <p:extLst>
      <p:ext uri="{BB962C8B-B14F-4D97-AF65-F5344CB8AC3E}">
        <p14:creationId xmlns:p14="http://schemas.microsoft.com/office/powerpoint/2010/main" val="3407118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88288"/>
            <a:ext cx="10972800" cy="1143000"/>
          </a:xfrm>
        </p:spPr>
        <p:txBody>
          <a:bodyPr>
            <a:normAutofit/>
          </a:bodyPr>
          <a:lstStyle/>
          <a:p>
            <a:pPr algn="l"/>
            <a:r>
              <a:rPr lang="en-US" sz="3800" dirty="0"/>
              <a:t>Charles Dickens, Nov 1867</a:t>
            </a:r>
          </a:p>
        </p:txBody>
      </p:sp>
      <p:sp>
        <p:nvSpPr>
          <p:cNvPr id="4" name="Content Placeholder 3"/>
          <p:cNvSpPr>
            <a:spLocks noGrp="1"/>
          </p:cNvSpPr>
          <p:nvPr>
            <p:ph idx="1"/>
          </p:nvPr>
        </p:nvSpPr>
        <p:spPr>
          <a:xfrm>
            <a:off x="693057" y="1346654"/>
            <a:ext cx="8010525" cy="3929281"/>
          </a:xfrm>
          <a:prstGeom prst="rect">
            <a:avLst/>
          </a:prstGeom>
        </p:spPr>
        <p:txBody>
          <a:bodyPr wrap="square">
            <a:spAutoFit/>
          </a:bodyPr>
          <a:lstStyle/>
          <a:p>
            <a:pPr marL="0" indent="0">
              <a:buNone/>
            </a:pPr>
            <a:r>
              <a:rPr lang="en-US" sz="1600" b="1" dirty="0">
                <a:latin typeface="Arial" panose="020B0604020202020204" pitchFamily="34" charset="0"/>
              </a:rPr>
              <a:t>Boston, November 1867</a:t>
            </a:r>
          </a:p>
          <a:p>
            <a:r>
              <a:rPr lang="en-US" sz="1600" dirty="0">
                <a:latin typeface="Arial" panose="020B0604020202020204" pitchFamily="34" charset="0"/>
              </a:rPr>
              <a:t>“... But the crowd out in the cold was a </a:t>
            </a:r>
            <a:r>
              <a:rPr lang="en-US" sz="1600" b="1" dirty="0">
                <a:latin typeface="Arial" panose="020B0604020202020204" pitchFamily="34" charset="0"/>
              </a:rPr>
              <a:t>most patient, orderly and gentlemanly crowd</a:t>
            </a:r>
            <a:r>
              <a:rPr lang="en-US" sz="1600" dirty="0">
                <a:latin typeface="Arial" panose="020B0604020202020204" pitchFamily="34" charset="0"/>
              </a:rPr>
              <a:t>, and seemed determined to be </a:t>
            </a:r>
            <a:r>
              <a:rPr lang="en-US" sz="1600" b="1" dirty="0">
                <a:latin typeface="Arial" panose="020B0604020202020204" pitchFamily="34" charset="0"/>
              </a:rPr>
              <a:t>jolly and good-natured </a:t>
            </a:r>
            <a:r>
              <a:rPr lang="en-US" sz="1600" dirty="0">
                <a:latin typeface="Arial" panose="020B0604020202020204" pitchFamily="34" charset="0"/>
              </a:rPr>
              <a:t>under any circumstances.”</a:t>
            </a:r>
          </a:p>
          <a:p>
            <a:r>
              <a:rPr lang="en-US" sz="1600" dirty="0">
                <a:latin typeface="Arial" panose="020B0604020202020204" pitchFamily="34" charset="0"/>
              </a:rPr>
              <a:t>“Jokes were cracked, some very good and some very poor; quotations from Dickens were made, some apt and others forced…”</a:t>
            </a:r>
          </a:p>
          <a:p>
            <a:r>
              <a:rPr lang="en-US" sz="1600" dirty="0">
                <a:latin typeface="Arial" panose="020B0604020202020204" pitchFamily="34" charset="0"/>
              </a:rPr>
              <a:t>“</a:t>
            </a:r>
            <a:r>
              <a:rPr lang="en-US" sz="1600" b="1" dirty="0">
                <a:latin typeface="Arial" panose="020B0604020202020204" pitchFamily="34" charset="0"/>
              </a:rPr>
              <a:t>Everything in the sale of tickets within the store seemed to be conducted with entire fairness</a:t>
            </a:r>
            <a:r>
              <a:rPr lang="en-US" sz="1600" dirty="0">
                <a:latin typeface="Arial" panose="020B0604020202020204" pitchFamily="34" charset="0"/>
              </a:rPr>
              <a:t>. </a:t>
            </a:r>
            <a:r>
              <a:rPr lang="en-US" sz="1600" b="1" dirty="0">
                <a:latin typeface="Arial" panose="020B0604020202020204" pitchFamily="34" charset="0"/>
              </a:rPr>
              <a:t>The limit was set at forty-eight tickets to one person</a:t>
            </a:r>
            <a:r>
              <a:rPr lang="en-US" sz="1600" dirty="0">
                <a:latin typeface="Arial" panose="020B0604020202020204" pitchFamily="34" charset="0"/>
              </a:rPr>
              <a:t>—twelve course tickets—so as to </a:t>
            </a:r>
            <a:r>
              <a:rPr lang="en-US" sz="1600" b="1" dirty="0">
                <a:latin typeface="Arial" panose="020B0604020202020204" pitchFamily="34" charset="0"/>
              </a:rPr>
              <a:t>prevent, as much as possible, ticket speculating</a:t>
            </a:r>
            <a:r>
              <a:rPr lang="en-US" sz="1600" dirty="0">
                <a:latin typeface="Arial" panose="020B0604020202020204" pitchFamily="34" charset="0"/>
              </a:rPr>
              <a:t>.”</a:t>
            </a:r>
          </a:p>
          <a:p>
            <a:r>
              <a:rPr lang="en-US" sz="1600" dirty="0">
                <a:latin typeface="Arial" panose="020B0604020202020204" pitchFamily="34" charset="0"/>
              </a:rPr>
              <a:t>“</a:t>
            </a:r>
            <a:r>
              <a:rPr lang="en-US" sz="1600" b="1" dirty="0">
                <a:latin typeface="Arial" panose="020B0604020202020204" pitchFamily="34" charset="0"/>
              </a:rPr>
              <a:t>But this was not entirely avoided. Speculators were on the streets and in the hotels selling tickets readily for $10 and $15 each for the opening night, and a few as high as $20 each.</a:t>
            </a:r>
            <a:r>
              <a:rPr lang="en-US" sz="1600" dirty="0">
                <a:latin typeface="Arial" panose="020B0604020202020204" pitchFamily="34" charset="0"/>
              </a:rPr>
              <a:t> Tickets for the remaining three nights were also sold by speculators at high prices. At about 7:30 o’clock last evening every good seat and nearly every poor seat in the hall were sold; indeed, the only seats that could be bought were those on benches in very unpleasant places.”</a:t>
            </a:r>
          </a:p>
        </p:txBody>
      </p:sp>
      <p:pic>
        <p:nvPicPr>
          <p:cNvPr id="6" name="Picture 5"/>
          <p:cNvPicPr>
            <a:picLocks noChangeAspect="1"/>
          </p:cNvPicPr>
          <p:nvPr/>
        </p:nvPicPr>
        <p:blipFill>
          <a:blip r:embed="rId4"/>
          <a:stretch>
            <a:fillRect/>
          </a:stretch>
        </p:blipFill>
        <p:spPr>
          <a:xfrm>
            <a:off x="9129139" y="1902951"/>
            <a:ext cx="2817282" cy="2156808"/>
          </a:xfrm>
          <a:prstGeom prst="rect">
            <a:avLst/>
          </a:prstGeom>
        </p:spPr>
      </p:pic>
      <p:pic>
        <p:nvPicPr>
          <p:cNvPr id="7" name="Picture 6"/>
          <p:cNvPicPr>
            <a:picLocks noChangeAspect="1"/>
          </p:cNvPicPr>
          <p:nvPr/>
        </p:nvPicPr>
        <p:blipFill>
          <a:blip r:embed="rId5"/>
          <a:stretch>
            <a:fillRect/>
          </a:stretch>
        </p:blipFill>
        <p:spPr>
          <a:xfrm>
            <a:off x="9097432" y="4233308"/>
            <a:ext cx="2880695" cy="1781347"/>
          </a:xfrm>
          <a:prstGeom prst="rect">
            <a:avLst/>
          </a:prstGeom>
        </p:spPr>
      </p:pic>
      <p:pic>
        <p:nvPicPr>
          <p:cNvPr id="8" name="Picture 7"/>
          <p:cNvPicPr>
            <a:picLocks noChangeAspect="1"/>
          </p:cNvPicPr>
          <p:nvPr/>
        </p:nvPicPr>
        <p:blipFill>
          <a:blip r:embed="rId6"/>
          <a:stretch>
            <a:fillRect/>
          </a:stretch>
        </p:blipFill>
        <p:spPr>
          <a:xfrm>
            <a:off x="7419779" y="67012"/>
            <a:ext cx="4874401" cy="1662390"/>
          </a:xfrm>
          <a:prstGeom prst="rect">
            <a:avLst/>
          </a:prstGeom>
        </p:spPr>
      </p:pic>
    </p:spTree>
    <p:extLst>
      <p:ext uri="{BB962C8B-B14F-4D97-AF65-F5344CB8AC3E}">
        <p14:creationId xmlns:p14="http://schemas.microsoft.com/office/powerpoint/2010/main" val="35598442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Choice 1: Market-Clearing Price</a:t>
            </a:r>
          </a:p>
        </p:txBody>
      </p:sp>
      <p:sp>
        <p:nvSpPr>
          <p:cNvPr id="3" name="Content Placeholder 2"/>
          <p:cNvSpPr>
            <a:spLocks noGrp="1"/>
          </p:cNvSpPr>
          <p:nvPr>
            <p:ph idx="1"/>
          </p:nvPr>
        </p:nvSpPr>
        <p:spPr/>
        <p:txBody>
          <a:bodyPr/>
          <a:lstStyle/>
          <a:p>
            <a:r>
              <a:rPr lang="en-US" sz="2000" dirty="0"/>
              <a:t>Methods</a:t>
            </a:r>
          </a:p>
          <a:p>
            <a:pPr lvl="1"/>
            <a:r>
              <a:rPr lang="en-US" sz="2000" dirty="0"/>
              <a:t>Auctions</a:t>
            </a:r>
          </a:p>
          <a:p>
            <a:pPr lvl="1"/>
            <a:r>
              <a:rPr lang="en-US" sz="2000" dirty="0"/>
              <a:t>Dynamic pricing</a:t>
            </a:r>
          </a:p>
          <a:p>
            <a:pPr lvl="1"/>
            <a:r>
              <a:rPr lang="en-US" sz="2000" dirty="0"/>
              <a:t>Use past data</a:t>
            </a:r>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113023502"/>
              </p:ext>
            </p:extLst>
          </p:nvPr>
        </p:nvGraphicFramePr>
        <p:xfrm>
          <a:off x="4114798" y="1600198"/>
          <a:ext cx="7467601" cy="4208147"/>
        </p:xfrm>
        <a:graphic>
          <a:graphicData uri="http://schemas.openxmlformats.org/drawingml/2006/table">
            <a:tbl>
              <a:tblPr firstRow="1" bandRow="1">
                <a:tableStyleId>{5C22544A-7EE6-4342-B048-85BDC9FD1C3A}</a:tableStyleId>
              </a:tblPr>
              <a:tblGrid>
                <a:gridCol w="2276477">
                  <a:extLst>
                    <a:ext uri="{9D8B030D-6E8A-4147-A177-3AD203B41FA5}">
                      <a16:colId xmlns:a16="http://schemas.microsoft.com/office/drawing/2014/main" val="2926738970"/>
                    </a:ext>
                  </a:extLst>
                </a:gridCol>
                <a:gridCol w="5191124">
                  <a:extLst>
                    <a:ext uri="{9D8B030D-6E8A-4147-A177-3AD203B41FA5}">
                      <a16:colId xmlns:a16="http://schemas.microsoft.com/office/drawing/2014/main" val="53420409"/>
                    </a:ext>
                  </a:extLst>
                </a:gridCol>
              </a:tblGrid>
              <a:tr h="545987">
                <a:tc>
                  <a:txBody>
                    <a:bodyPr/>
                    <a:lstStyle/>
                    <a:p>
                      <a:r>
                        <a:rPr lang="en-US" sz="1800" dirty="0"/>
                        <a:t>Stakeholder</a:t>
                      </a:r>
                    </a:p>
                  </a:txBody>
                  <a:tcPr/>
                </a:tc>
                <a:tc>
                  <a:txBody>
                    <a:bodyPr/>
                    <a:lstStyle/>
                    <a:p>
                      <a:r>
                        <a:rPr lang="en-US" sz="1800" dirty="0"/>
                        <a:t>Effects</a:t>
                      </a:r>
                    </a:p>
                  </a:txBody>
                  <a:tcPr/>
                </a:tc>
                <a:extLst>
                  <a:ext uri="{0D108BD9-81ED-4DB2-BD59-A6C34878D82A}">
                    <a16:rowId xmlns:a16="http://schemas.microsoft.com/office/drawing/2014/main" val="1868796739"/>
                  </a:ext>
                </a:extLst>
              </a:tr>
              <a:tr h="644640">
                <a:tc>
                  <a:txBody>
                    <a:bodyPr/>
                    <a:lstStyle/>
                    <a:p>
                      <a:r>
                        <a:rPr lang="en-US" sz="1800" dirty="0"/>
                        <a:t>Artist</a:t>
                      </a:r>
                      <a:r>
                        <a:rPr lang="en-US" sz="1800" baseline="0" dirty="0"/>
                        <a:t> / Team</a:t>
                      </a:r>
                      <a:endParaRPr lang="en-US" sz="1800" dirty="0"/>
                    </a:p>
                  </a:txBody>
                  <a:tcPr/>
                </a:tc>
                <a:tc>
                  <a:txBody>
                    <a:bodyPr/>
                    <a:lstStyle/>
                    <a:p>
                      <a:pPr marL="342900" indent="-342900">
                        <a:buFont typeface="Arial" panose="020B0604020202020204" pitchFamily="34" charset="0"/>
                        <a:buChar char="•"/>
                      </a:pPr>
                      <a:r>
                        <a:rPr lang="en-US" sz="1800" dirty="0"/>
                        <a:t>Pro: more revenue</a:t>
                      </a:r>
                    </a:p>
                    <a:p>
                      <a:pPr marL="342900" indent="-342900">
                        <a:buFont typeface="Arial" panose="020B0604020202020204" pitchFamily="34" charset="0"/>
                        <a:buChar char="•"/>
                      </a:pPr>
                      <a:r>
                        <a:rPr lang="en-US" sz="1800" dirty="0"/>
                        <a:t>But: bad PR? Risk</a:t>
                      </a:r>
                      <a:r>
                        <a:rPr lang="en-US" sz="1800" baseline="0" dirty="0"/>
                        <a:t> of empty seats (</a:t>
                      </a:r>
                      <a:r>
                        <a:rPr lang="en-US" sz="1800" baseline="0" dirty="0" err="1"/>
                        <a:t>TSwift</a:t>
                      </a:r>
                      <a:r>
                        <a:rPr lang="en-US" sz="1800" baseline="0" dirty="0"/>
                        <a:t>)</a:t>
                      </a:r>
                      <a:endParaRPr lang="en-US" sz="1800" dirty="0"/>
                    </a:p>
                  </a:txBody>
                  <a:tcPr/>
                </a:tc>
                <a:extLst>
                  <a:ext uri="{0D108BD9-81ED-4DB2-BD59-A6C34878D82A}">
                    <a16:rowId xmlns:a16="http://schemas.microsoft.com/office/drawing/2014/main" val="3244485372"/>
                  </a:ext>
                </a:extLst>
              </a:tr>
              <a:tr h="545987">
                <a:tc>
                  <a:txBody>
                    <a:bodyPr/>
                    <a:lstStyle/>
                    <a:p>
                      <a:r>
                        <a:rPr lang="en-US" sz="1800" dirty="0"/>
                        <a:t>Secondary Markets</a:t>
                      </a:r>
                    </a:p>
                  </a:txBody>
                  <a:tcPr/>
                </a:tc>
                <a:tc>
                  <a:txBody>
                    <a:bodyPr/>
                    <a:lstStyle/>
                    <a:p>
                      <a:pPr marL="342900" indent="-342900">
                        <a:buFont typeface="Arial" panose="020B0604020202020204" pitchFamily="34" charset="0"/>
                        <a:buChar char="•"/>
                      </a:pPr>
                      <a:r>
                        <a:rPr lang="en-US" sz="1800" dirty="0"/>
                        <a:t>Con: less volume … took away the “free money”</a:t>
                      </a:r>
                    </a:p>
                    <a:p>
                      <a:pPr marL="342900" indent="-342900">
                        <a:buFont typeface="Arial" panose="020B0604020202020204" pitchFamily="34" charset="0"/>
                        <a:buChar char="•"/>
                      </a:pPr>
                      <a:r>
                        <a:rPr lang="en-US" sz="1800" dirty="0"/>
                        <a:t>Still a role for secondary market,</a:t>
                      </a:r>
                      <a:r>
                        <a:rPr lang="en-US" sz="1800" baseline="0" dirty="0"/>
                        <a:t> just reduced</a:t>
                      </a:r>
                      <a:endParaRPr lang="en-US" sz="1800" dirty="0"/>
                    </a:p>
                  </a:txBody>
                  <a:tcPr/>
                </a:tc>
                <a:extLst>
                  <a:ext uri="{0D108BD9-81ED-4DB2-BD59-A6C34878D82A}">
                    <a16:rowId xmlns:a16="http://schemas.microsoft.com/office/drawing/2014/main" val="3491841414"/>
                  </a:ext>
                </a:extLst>
              </a:tr>
              <a:tr h="545987">
                <a:tc>
                  <a:txBody>
                    <a:bodyPr/>
                    <a:lstStyle/>
                    <a:p>
                      <a:r>
                        <a:rPr lang="en-US" sz="1800" dirty="0"/>
                        <a:t>Brokers</a:t>
                      </a:r>
                    </a:p>
                  </a:txBody>
                  <a:tcPr/>
                </a:tc>
                <a:tc>
                  <a:txBody>
                    <a:bodyPr/>
                    <a:lstStyle/>
                    <a:p>
                      <a:pPr marL="342900" indent="-342900">
                        <a:buFont typeface="Arial" panose="020B0604020202020204" pitchFamily="34" charset="0"/>
                        <a:buChar char="•"/>
                      </a:pPr>
                      <a:r>
                        <a:rPr lang="en-US" sz="1800" dirty="0"/>
                        <a:t>Con: took away the “free money”!</a:t>
                      </a:r>
                    </a:p>
                    <a:p>
                      <a:pPr marL="342900" indent="-342900">
                        <a:buFont typeface="Arial" panose="020B0604020202020204" pitchFamily="34" charset="0"/>
                        <a:buChar char="•"/>
                      </a:pPr>
                      <a:r>
                        <a:rPr lang="en-US" sz="1800" dirty="0"/>
                        <a:t>Nuance: also engage in less rent-seeking activity</a:t>
                      </a:r>
                    </a:p>
                  </a:txBody>
                  <a:tcPr/>
                </a:tc>
                <a:extLst>
                  <a:ext uri="{0D108BD9-81ED-4DB2-BD59-A6C34878D82A}">
                    <a16:rowId xmlns:a16="http://schemas.microsoft.com/office/drawing/2014/main" val="2810431021"/>
                  </a:ext>
                </a:extLst>
              </a:tr>
              <a:tr h="545987">
                <a:tc>
                  <a:txBody>
                    <a:bodyPr/>
                    <a:lstStyle/>
                    <a:p>
                      <a:r>
                        <a:rPr lang="en-US" sz="1800" dirty="0"/>
                        <a:t>Fans</a:t>
                      </a:r>
                    </a:p>
                  </a:txBody>
                  <a:tcPr/>
                </a:tc>
                <a:tc>
                  <a:txBody>
                    <a:bodyPr/>
                    <a:lstStyle/>
                    <a:p>
                      <a:pPr marL="342900" indent="-342900">
                        <a:buFont typeface="Arial" panose="020B0604020202020204" pitchFamily="34" charset="0"/>
                        <a:buChar char="•"/>
                      </a:pPr>
                      <a:r>
                        <a:rPr lang="en-US" sz="1800" dirty="0"/>
                        <a:t>High prices</a:t>
                      </a:r>
                    </a:p>
                    <a:p>
                      <a:pPr marL="342900" indent="-342900">
                        <a:buFont typeface="Arial" panose="020B0604020202020204" pitchFamily="34" charset="0"/>
                        <a:buChar char="•"/>
                      </a:pPr>
                      <a:r>
                        <a:rPr lang="en-US" sz="1800" dirty="0"/>
                        <a:t>Arguably</a:t>
                      </a:r>
                      <a:r>
                        <a:rPr lang="en-US" sz="1800" baseline="0" dirty="0"/>
                        <a:t> similar allocation to status quo</a:t>
                      </a:r>
                    </a:p>
                    <a:p>
                      <a:pPr marL="342900" indent="-342900">
                        <a:buFont typeface="Arial" panose="020B0604020202020204" pitchFamily="34" charset="0"/>
                        <a:buChar char="•"/>
                      </a:pPr>
                      <a:r>
                        <a:rPr lang="en-US" sz="1800" baseline="0" dirty="0"/>
                        <a:t>Fans who would have been able to purchase at below-market price are worse off</a:t>
                      </a:r>
                      <a:endParaRPr lang="en-US" sz="1800" dirty="0"/>
                    </a:p>
                  </a:txBody>
                  <a:tcPr/>
                </a:tc>
                <a:extLst>
                  <a:ext uri="{0D108BD9-81ED-4DB2-BD59-A6C34878D82A}">
                    <a16:rowId xmlns:a16="http://schemas.microsoft.com/office/drawing/2014/main" val="3258593614"/>
                  </a:ext>
                </a:extLst>
              </a:tr>
            </a:tbl>
          </a:graphicData>
        </a:graphic>
      </p:graphicFrame>
    </p:spTree>
    <p:extLst>
      <p:ext uri="{BB962C8B-B14F-4D97-AF65-F5344CB8AC3E}">
        <p14:creationId xmlns:p14="http://schemas.microsoft.com/office/powerpoint/2010/main" val="2297249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Evidence on Auctions</a:t>
            </a:r>
          </a:p>
        </p:txBody>
      </p:sp>
      <p:pic>
        <p:nvPicPr>
          <p:cNvPr id="4" name="Picture 3"/>
          <p:cNvPicPr>
            <a:picLocks noChangeAspect="1"/>
          </p:cNvPicPr>
          <p:nvPr/>
        </p:nvPicPr>
        <p:blipFill>
          <a:blip r:embed="rId3"/>
          <a:stretch>
            <a:fillRect/>
          </a:stretch>
        </p:blipFill>
        <p:spPr>
          <a:xfrm>
            <a:off x="1381332" y="1370842"/>
            <a:ext cx="9429336" cy="3782706"/>
          </a:xfrm>
          <a:prstGeom prst="rect">
            <a:avLst/>
          </a:prstGeom>
        </p:spPr>
      </p:pic>
      <p:sp>
        <p:nvSpPr>
          <p:cNvPr id="5" name="Content Placeholder 3"/>
          <p:cNvSpPr>
            <a:spLocks noGrp="1"/>
          </p:cNvSpPr>
          <p:nvPr>
            <p:ph idx="1"/>
          </p:nvPr>
        </p:nvSpPr>
        <p:spPr>
          <a:xfrm>
            <a:off x="2647950" y="5454566"/>
            <a:ext cx="8934450" cy="485776"/>
          </a:xfrm>
        </p:spPr>
        <p:txBody>
          <a:bodyPr>
            <a:normAutofit lnSpcReduction="10000"/>
          </a:bodyPr>
          <a:lstStyle/>
          <a:p>
            <a:pPr marL="0" indent="0">
              <a:buNone/>
            </a:pPr>
            <a:r>
              <a:rPr lang="en-US" sz="1400" dirty="0"/>
              <a:t>Source: Aditya </a:t>
            </a:r>
            <a:r>
              <a:rPr lang="en-US" sz="1400" dirty="0" err="1"/>
              <a:t>Bhave</a:t>
            </a:r>
            <a:r>
              <a:rPr lang="en-US" sz="1400" dirty="0"/>
              <a:t> and Eric Budish, “Primary-Market Auctions for Event Tickets: Eliminating the Rents of ‘Bob the Broker’”</a:t>
            </a:r>
          </a:p>
        </p:txBody>
      </p:sp>
      <p:sp>
        <p:nvSpPr>
          <p:cNvPr id="7" name="TextBox 6"/>
          <p:cNvSpPr txBox="1"/>
          <p:nvPr/>
        </p:nvSpPr>
        <p:spPr>
          <a:xfrm>
            <a:off x="9251823" y="3011385"/>
            <a:ext cx="1743075" cy="646331"/>
          </a:xfrm>
          <a:prstGeom prst="rect">
            <a:avLst/>
          </a:prstGeom>
          <a:noFill/>
        </p:spPr>
        <p:txBody>
          <a:bodyPr wrap="square" rtlCol="0">
            <a:spAutoFit/>
          </a:bodyPr>
          <a:lstStyle/>
          <a:p>
            <a:r>
              <a:rPr lang="en-US" sz="1200" dirty="0"/>
              <a:t>Average Prices</a:t>
            </a:r>
          </a:p>
          <a:p>
            <a:pPr marL="171450" indent="-171450">
              <a:buFont typeface="Arial" panose="020B0604020202020204" pitchFamily="34" charset="0"/>
              <a:buChar char="•"/>
            </a:pPr>
            <a:r>
              <a:rPr lang="en-US" sz="1200" dirty="0"/>
              <a:t>Face:     $145</a:t>
            </a:r>
          </a:p>
          <a:p>
            <a:pPr marL="171450" indent="-171450">
              <a:buFont typeface="Arial" panose="020B0604020202020204" pitchFamily="34" charset="0"/>
              <a:buChar char="•"/>
            </a:pPr>
            <a:r>
              <a:rPr lang="en-US" sz="1200" dirty="0"/>
              <a:t>Resale:  $280</a:t>
            </a:r>
          </a:p>
        </p:txBody>
      </p:sp>
      <p:sp>
        <p:nvSpPr>
          <p:cNvPr id="8" name="TextBox 7"/>
          <p:cNvSpPr txBox="1"/>
          <p:nvPr/>
        </p:nvSpPr>
        <p:spPr>
          <a:xfrm>
            <a:off x="4575545" y="3011385"/>
            <a:ext cx="1743075" cy="646331"/>
          </a:xfrm>
          <a:prstGeom prst="rect">
            <a:avLst/>
          </a:prstGeom>
          <a:noFill/>
        </p:spPr>
        <p:txBody>
          <a:bodyPr wrap="square" rtlCol="0">
            <a:spAutoFit/>
          </a:bodyPr>
          <a:lstStyle/>
          <a:p>
            <a:r>
              <a:rPr lang="en-US" sz="1200" dirty="0"/>
              <a:t>Average Prices</a:t>
            </a:r>
          </a:p>
          <a:p>
            <a:pPr marL="171450" indent="-171450">
              <a:buFont typeface="Arial" panose="020B0604020202020204" pitchFamily="34" charset="0"/>
              <a:buChar char="•"/>
            </a:pPr>
            <a:r>
              <a:rPr lang="en-US" sz="1200" dirty="0"/>
              <a:t>Auction: $274</a:t>
            </a:r>
          </a:p>
          <a:p>
            <a:pPr marL="171450" indent="-171450">
              <a:buFont typeface="Arial" panose="020B0604020202020204" pitchFamily="34" charset="0"/>
              <a:buChar char="•"/>
            </a:pPr>
            <a:r>
              <a:rPr lang="en-US" sz="1200" dirty="0"/>
              <a:t>Resale:  $280</a:t>
            </a:r>
          </a:p>
        </p:txBody>
      </p:sp>
    </p:spTree>
    <p:extLst>
      <p:ext uri="{BB962C8B-B14F-4D97-AF65-F5344CB8AC3E}">
        <p14:creationId xmlns:p14="http://schemas.microsoft.com/office/powerpoint/2010/main" val="24614881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Choice 2: Underprice, Much of the Allocation in the Secondary Market </a:t>
            </a:r>
          </a:p>
        </p:txBody>
      </p:sp>
      <p:graphicFrame>
        <p:nvGraphicFramePr>
          <p:cNvPr id="5" name="Table 4"/>
          <p:cNvGraphicFramePr>
            <a:graphicFrameLocks noGrp="1"/>
          </p:cNvGraphicFramePr>
          <p:nvPr>
            <p:extLst>
              <p:ext uri="{D42A27DB-BD31-4B8C-83A1-F6EECF244321}">
                <p14:modId xmlns:p14="http://schemas.microsoft.com/office/powerpoint/2010/main" val="1054772154"/>
              </p:ext>
            </p:extLst>
          </p:nvPr>
        </p:nvGraphicFramePr>
        <p:xfrm>
          <a:off x="755702" y="1760251"/>
          <a:ext cx="7736291" cy="3845415"/>
        </p:xfrm>
        <a:graphic>
          <a:graphicData uri="http://schemas.openxmlformats.org/drawingml/2006/table">
            <a:tbl>
              <a:tblPr firstRow="1" bandRow="1">
                <a:tableStyleId>{5C22544A-7EE6-4342-B048-85BDC9FD1C3A}</a:tableStyleId>
              </a:tblPr>
              <a:tblGrid>
                <a:gridCol w="2358386">
                  <a:extLst>
                    <a:ext uri="{9D8B030D-6E8A-4147-A177-3AD203B41FA5}">
                      <a16:colId xmlns:a16="http://schemas.microsoft.com/office/drawing/2014/main" val="2926738970"/>
                    </a:ext>
                  </a:extLst>
                </a:gridCol>
                <a:gridCol w="5377905">
                  <a:extLst>
                    <a:ext uri="{9D8B030D-6E8A-4147-A177-3AD203B41FA5}">
                      <a16:colId xmlns:a16="http://schemas.microsoft.com/office/drawing/2014/main" val="53420409"/>
                    </a:ext>
                  </a:extLst>
                </a:gridCol>
              </a:tblGrid>
              <a:tr h="547445">
                <a:tc>
                  <a:txBody>
                    <a:bodyPr/>
                    <a:lstStyle/>
                    <a:p>
                      <a:r>
                        <a:rPr lang="en-US" sz="1800" dirty="0"/>
                        <a:t>Stakeholder</a:t>
                      </a:r>
                    </a:p>
                  </a:txBody>
                  <a:tcPr/>
                </a:tc>
                <a:tc>
                  <a:txBody>
                    <a:bodyPr/>
                    <a:lstStyle/>
                    <a:p>
                      <a:pPr marL="0" indent="0">
                        <a:buFont typeface="Arial" panose="020B0604020202020204" pitchFamily="34" charset="0"/>
                        <a:buNone/>
                      </a:pPr>
                      <a:r>
                        <a:rPr lang="en-US" sz="1800" dirty="0"/>
                        <a:t>Effects</a:t>
                      </a:r>
                    </a:p>
                  </a:txBody>
                  <a:tcPr/>
                </a:tc>
                <a:extLst>
                  <a:ext uri="{0D108BD9-81ED-4DB2-BD59-A6C34878D82A}">
                    <a16:rowId xmlns:a16="http://schemas.microsoft.com/office/drawing/2014/main" val="1868796739"/>
                  </a:ext>
                </a:extLst>
              </a:tr>
              <a:tr h="1191894">
                <a:tc>
                  <a:txBody>
                    <a:bodyPr/>
                    <a:lstStyle/>
                    <a:p>
                      <a:r>
                        <a:rPr lang="en-US" sz="1800" dirty="0"/>
                        <a:t>Artist</a:t>
                      </a:r>
                      <a:r>
                        <a:rPr lang="en-US" sz="1800" baseline="0" dirty="0"/>
                        <a:t> / Team</a:t>
                      </a:r>
                      <a:endParaRPr lang="en-US" sz="1800" dirty="0"/>
                    </a:p>
                  </a:txBody>
                  <a:tcPr/>
                </a:tc>
                <a:tc>
                  <a:txBody>
                    <a:bodyPr/>
                    <a:lstStyle/>
                    <a:p>
                      <a:pPr marL="342900" lvl="0" indent="-342900">
                        <a:buFont typeface="Arial" panose="020B0604020202020204" pitchFamily="34" charset="0"/>
                        <a:buChar char="•"/>
                      </a:pPr>
                      <a:r>
                        <a:rPr lang="en-US" sz="1800" dirty="0"/>
                        <a:t>Less money than market-clearing price</a:t>
                      </a:r>
                    </a:p>
                    <a:p>
                      <a:pPr marL="342900" lvl="0" indent="-342900">
                        <a:buFont typeface="Arial" panose="020B0604020202020204" pitchFamily="34" charset="0"/>
                        <a:buChar char="•"/>
                      </a:pPr>
                      <a:r>
                        <a:rPr lang="en-US" sz="1800" dirty="0"/>
                        <a:t>Less heat from fans. “Tried” to set a fair price</a:t>
                      </a:r>
                    </a:p>
                    <a:p>
                      <a:pPr marL="342900" lvl="0" indent="-342900">
                        <a:buFont typeface="Arial" panose="020B0604020202020204" pitchFamily="34" charset="0"/>
                        <a:buChar char="•"/>
                      </a:pPr>
                      <a:r>
                        <a:rPr lang="en-US" sz="1800" dirty="0"/>
                        <a:t>Some artists/teams seem to divert tickets to secondary market, to get market price </a:t>
                      </a:r>
                    </a:p>
                  </a:txBody>
                  <a:tcPr/>
                </a:tc>
                <a:extLst>
                  <a:ext uri="{0D108BD9-81ED-4DB2-BD59-A6C34878D82A}">
                    <a16:rowId xmlns:a16="http://schemas.microsoft.com/office/drawing/2014/main" val="3244485372"/>
                  </a:ext>
                </a:extLst>
              </a:tr>
              <a:tr h="547445">
                <a:tc>
                  <a:txBody>
                    <a:bodyPr/>
                    <a:lstStyle/>
                    <a:p>
                      <a:r>
                        <a:rPr lang="en-US" sz="1800" dirty="0"/>
                        <a:t>Secondary Markets</a:t>
                      </a:r>
                    </a:p>
                  </a:txBody>
                  <a:tcPr/>
                </a:tc>
                <a:tc>
                  <a:txBody>
                    <a:bodyPr/>
                    <a:lstStyle/>
                    <a:p>
                      <a:pPr marL="342900" lvl="0" indent="-342900">
                        <a:buFont typeface="Arial" panose="020B0604020202020204" pitchFamily="34" charset="0"/>
                        <a:buChar char="•"/>
                      </a:pPr>
                      <a:r>
                        <a:rPr lang="en-US" sz="1800" dirty="0"/>
                        <a:t>Winner: get a big share of the free money</a:t>
                      </a:r>
                    </a:p>
                  </a:txBody>
                  <a:tcPr/>
                </a:tc>
                <a:extLst>
                  <a:ext uri="{0D108BD9-81ED-4DB2-BD59-A6C34878D82A}">
                    <a16:rowId xmlns:a16="http://schemas.microsoft.com/office/drawing/2014/main" val="3491841414"/>
                  </a:ext>
                </a:extLst>
              </a:tr>
              <a:tr h="916842">
                <a:tc>
                  <a:txBody>
                    <a:bodyPr/>
                    <a:lstStyle/>
                    <a:p>
                      <a:r>
                        <a:rPr lang="en-US" sz="1800" dirty="0"/>
                        <a:t>Brokers</a:t>
                      </a:r>
                    </a:p>
                  </a:txBody>
                  <a:tcPr/>
                </a:tc>
                <a:tc>
                  <a:txBody>
                    <a:bodyPr/>
                    <a:lstStyle/>
                    <a:p>
                      <a:pPr marL="342900" lvl="0" indent="-342900">
                        <a:buFont typeface="Arial" panose="020B0604020202020204" pitchFamily="34" charset="0"/>
                        <a:buChar char="•"/>
                      </a:pPr>
                      <a:r>
                        <a:rPr lang="en-US" sz="1800" dirty="0"/>
                        <a:t>Winner: get a big share of the free money</a:t>
                      </a:r>
                    </a:p>
                    <a:p>
                      <a:pPr marL="342900" lvl="0" indent="-342900">
                        <a:buFont typeface="Arial" panose="020B0604020202020204" pitchFamily="34" charset="0"/>
                        <a:buChar char="•"/>
                      </a:pPr>
                      <a:r>
                        <a:rPr lang="en-US" sz="1800" dirty="0"/>
                        <a:t>Nuance: “marginal” broker should break even, free entry (Hsieh and Moretti, 2003)</a:t>
                      </a:r>
                    </a:p>
                  </a:txBody>
                  <a:tcPr/>
                </a:tc>
                <a:extLst>
                  <a:ext uri="{0D108BD9-81ED-4DB2-BD59-A6C34878D82A}">
                    <a16:rowId xmlns:a16="http://schemas.microsoft.com/office/drawing/2014/main" val="2810431021"/>
                  </a:ext>
                </a:extLst>
              </a:tr>
              <a:tr h="641789">
                <a:tc>
                  <a:txBody>
                    <a:bodyPr/>
                    <a:lstStyle/>
                    <a:p>
                      <a:r>
                        <a:rPr lang="en-US" sz="1800" dirty="0"/>
                        <a:t>Fans</a:t>
                      </a:r>
                    </a:p>
                  </a:txBody>
                  <a:tcPr/>
                </a:tc>
                <a:tc>
                  <a:txBody>
                    <a:bodyPr/>
                    <a:lstStyle/>
                    <a:p>
                      <a:pPr marL="342900" lvl="0" indent="-342900">
                        <a:buFont typeface="Arial" panose="020B0604020202020204" pitchFamily="34" charset="0"/>
                        <a:buChar char="•"/>
                      </a:pPr>
                      <a:r>
                        <a:rPr lang="en-US" sz="1800" dirty="0"/>
                        <a:t>HATE THE STATUS QUO.</a:t>
                      </a:r>
                    </a:p>
                    <a:p>
                      <a:pPr marL="342900" lvl="0" indent="-342900">
                        <a:buFont typeface="Arial" panose="020B0604020202020204" pitchFamily="34" charset="0"/>
                        <a:buChar char="•"/>
                      </a:pPr>
                      <a:r>
                        <a:rPr lang="en-US" sz="1800" dirty="0"/>
                        <a:t>Hence 6724 comments </a:t>
                      </a:r>
                      <a:r>
                        <a:rPr lang="en-US" sz="1800"/>
                        <a:t>to FTC</a:t>
                      </a:r>
                      <a:r>
                        <a:rPr lang="en-US" sz="1800" dirty="0"/>
                        <a:t>.</a:t>
                      </a:r>
                    </a:p>
                  </a:txBody>
                  <a:tcPr/>
                </a:tc>
                <a:extLst>
                  <a:ext uri="{0D108BD9-81ED-4DB2-BD59-A6C34878D82A}">
                    <a16:rowId xmlns:a16="http://schemas.microsoft.com/office/drawing/2014/main" val="3258593614"/>
                  </a:ext>
                </a:extLst>
              </a:tr>
            </a:tbl>
          </a:graphicData>
        </a:graphic>
      </p:graphicFrame>
      <p:pic>
        <p:nvPicPr>
          <p:cNvPr id="6" name="Content Placeholder 5"/>
          <p:cNvPicPr>
            <a:picLocks noGrp="1" noChangeAspect="1"/>
          </p:cNvPicPr>
          <p:nvPr>
            <p:ph idx="1"/>
          </p:nvPr>
        </p:nvPicPr>
        <p:blipFill>
          <a:blip r:embed="rId3"/>
          <a:stretch>
            <a:fillRect/>
          </a:stretch>
        </p:blipFill>
        <p:spPr>
          <a:xfrm>
            <a:off x="9238816" y="2053296"/>
            <a:ext cx="2953184" cy="3121016"/>
          </a:xfrm>
          <a:prstGeom prst="rect">
            <a:avLst/>
          </a:prstGeom>
        </p:spPr>
      </p:pic>
    </p:spTree>
    <p:extLst>
      <p:ext uri="{BB962C8B-B14F-4D97-AF65-F5344CB8AC3E}">
        <p14:creationId xmlns:p14="http://schemas.microsoft.com/office/powerpoint/2010/main" val="10133645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Choice 3: Low Prices, Ban Resale</a:t>
            </a:r>
          </a:p>
        </p:txBody>
      </p:sp>
      <p:graphicFrame>
        <p:nvGraphicFramePr>
          <p:cNvPr id="5" name="Table 4"/>
          <p:cNvGraphicFramePr>
            <a:graphicFrameLocks noGrp="1"/>
          </p:cNvGraphicFramePr>
          <p:nvPr>
            <p:extLst>
              <p:ext uri="{D42A27DB-BD31-4B8C-83A1-F6EECF244321}">
                <p14:modId xmlns:p14="http://schemas.microsoft.com/office/powerpoint/2010/main" val="3241483902"/>
              </p:ext>
            </p:extLst>
          </p:nvPr>
        </p:nvGraphicFramePr>
        <p:xfrm>
          <a:off x="5923721" y="1600281"/>
          <a:ext cx="6077777" cy="4067380"/>
        </p:xfrm>
        <a:graphic>
          <a:graphicData uri="http://schemas.openxmlformats.org/drawingml/2006/table">
            <a:tbl>
              <a:tblPr firstRow="1" bandRow="1">
                <a:tableStyleId>{5C22544A-7EE6-4342-B048-85BDC9FD1C3A}</a:tableStyleId>
              </a:tblPr>
              <a:tblGrid>
                <a:gridCol w="1653872">
                  <a:extLst>
                    <a:ext uri="{9D8B030D-6E8A-4147-A177-3AD203B41FA5}">
                      <a16:colId xmlns:a16="http://schemas.microsoft.com/office/drawing/2014/main" val="2926738970"/>
                    </a:ext>
                  </a:extLst>
                </a:gridCol>
                <a:gridCol w="4423905">
                  <a:extLst>
                    <a:ext uri="{9D8B030D-6E8A-4147-A177-3AD203B41FA5}">
                      <a16:colId xmlns:a16="http://schemas.microsoft.com/office/drawing/2014/main" val="53420409"/>
                    </a:ext>
                  </a:extLst>
                </a:gridCol>
              </a:tblGrid>
              <a:tr h="499313">
                <a:tc>
                  <a:txBody>
                    <a:bodyPr/>
                    <a:lstStyle/>
                    <a:p>
                      <a:r>
                        <a:rPr lang="en-US" sz="1800" dirty="0"/>
                        <a:t>Stakeholder</a:t>
                      </a:r>
                    </a:p>
                  </a:txBody>
                  <a:tcPr/>
                </a:tc>
                <a:tc>
                  <a:txBody>
                    <a:bodyPr/>
                    <a:lstStyle/>
                    <a:p>
                      <a:pPr marL="0" indent="0">
                        <a:buFont typeface="Arial" panose="020B0604020202020204" pitchFamily="34" charset="0"/>
                        <a:buNone/>
                      </a:pPr>
                      <a:r>
                        <a:rPr lang="en-US" sz="1800" dirty="0"/>
                        <a:t>Effects</a:t>
                      </a:r>
                    </a:p>
                  </a:txBody>
                  <a:tcPr/>
                </a:tc>
                <a:extLst>
                  <a:ext uri="{0D108BD9-81ED-4DB2-BD59-A6C34878D82A}">
                    <a16:rowId xmlns:a16="http://schemas.microsoft.com/office/drawing/2014/main" val="1868796739"/>
                  </a:ext>
                </a:extLst>
              </a:tr>
              <a:tr h="644640">
                <a:tc>
                  <a:txBody>
                    <a:bodyPr/>
                    <a:lstStyle/>
                    <a:p>
                      <a:r>
                        <a:rPr lang="en-US" sz="1800" dirty="0"/>
                        <a:t>Artist</a:t>
                      </a:r>
                      <a:r>
                        <a:rPr lang="en-US" sz="1800" baseline="0" dirty="0"/>
                        <a:t> / Team</a:t>
                      </a:r>
                      <a:endParaRPr lang="en-US" sz="1800" dirty="0"/>
                    </a:p>
                  </a:txBody>
                  <a:tcPr/>
                </a:tc>
                <a:tc>
                  <a:txBody>
                    <a:bodyPr/>
                    <a:lstStyle/>
                    <a:p>
                      <a:pPr marL="342900" marR="0" lvl="0" indent="-34290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Can set the price they want, including below-market </a:t>
                      </a:r>
                    </a:p>
                  </a:txBody>
                  <a:tcPr/>
                </a:tc>
                <a:extLst>
                  <a:ext uri="{0D108BD9-81ED-4DB2-BD59-A6C34878D82A}">
                    <a16:rowId xmlns:a16="http://schemas.microsoft.com/office/drawing/2014/main" val="3244485372"/>
                  </a:ext>
                </a:extLst>
              </a:tr>
              <a:tr h="545987">
                <a:tc>
                  <a:txBody>
                    <a:bodyPr/>
                    <a:lstStyle/>
                    <a:p>
                      <a:r>
                        <a:rPr lang="en-US" sz="1800" dirty="0"/>
                        <a:t>Secondary Markets</a:t>
                      </a:r>
                    </a:p>
                  </a:txBody>
                  <a:tcPr/>
                </a:tc>
                <a:tc>
                  <a:txBody>
                    <a:bodyPr/>
                    <a:lstStyle/>
                    <a:p>
                      <a:pPr marL="342900" marR="0" lvl="0" indent="-34290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HATE THIS.</a:t>
                      </a:r>
                    </a:p>
                  </a:txBody>
                  <a:tcPr/>
                </a:tc>
                <a:extLst>
                  <a:ext uri="{0D108BD9-81ED-4DB2-BD59-A6C34878D82A}">
                    <a16:rowId xmlns:a16="http://schemas.microsoft.com/office/drawing/2014/main" val="3491841414"/>
                  </a:ext>
                </a:extLst>
              </a:tr>
              <a:tr h="545987">
                <a:tc>
                  <a:txBody>
                    <a:bodyPr/>
                    <a:lstStyle/>
                    <a:p>
                      <a:r>
                        <a:rPr lang="en-US" sz="1800" dirty="0"/>
                        <a:t>Brokers</a:t>
                      </a:r>
                    </a:p>
                  </a:txBody>
                  <a:tcPr/>
                </a:tc>
                <a:tc>
                  <a:txBody>
                    <a:bodyPr/>
                    <a:lstStyle/>
                    <a:p>
                      <a:pPr marL="342900" marR="0" lvl="0" indent="-34290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HATE THIS.</a:t>
                      </a:r>
                    </a:p>
                  </a:txBody>
                  <a:tcPr/>
                </a:tc>
                <a:extLst>
                  <a:ext uri="{0D108BD9-81ED-4DB2-BD59-A6C34878D82A}">
                    <a16:rowId xmlns:a16="http://schemas.microsoft.com/office/drawing/2014/main" val="2810431021"/>
                  </a:ext>
                </a:extLst>
              </a:tr>
              <a:tr h="545987">
                <a:tc>
                  <a:txBody>
                    <a:bodyPr/>
                    <a:lstStyle/>
                    <a:p>
                      <a:r>
                        <a:rPr lang="en-US" sz="1800" dirty="0"/>
                        <a:t>Fans</a:t>
                      </a:r>
                    </a:p>
                  </a:txBody>
                  <a:tcPr/>
                </a:tc>
                <a:tc>
                  <a:txBody>
                    <a:bodyPr/>
                    <a:lstStyle/>
                    <a:p>
                      <a:pPr marL="342900" marR="0" lvl="0" indent="-34290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Pay “fair price”. The “free money” goes directly to them.</a:t>
                      </a:r>
                    </a:p>
                    <a:p>
                      <a:pPr marL="342900" marR="0" lvl="0" indent="-34290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Some allocative inefficiency. Even if I really want to go, may not be able to.  (Greg </a:t>
                      </a:r>
                      <a:r>
                        <a:rPr lang="en-US" sz="1800" dirty="0" err="1"/>
                        <a:t>Mankiw</a:t>
                      </a:r>
                      <a:r>
                        <a:rPr lang="en-US" sz="1800" dirty="0"/>
                        <a:t> $2500 for Hamilton tickets).</a:t>
                      </a:r>
                    </a:p>
                  </a:txBody>
                  <a:tcPr/>
                </a:tc>
                <a:extLst>
                  <a:ext uri="{0D108BD9-81ED-4DB2-BD59-A6C34878D82A}">
                    <a16:rowId xmlns:a16="http://schemas.microsoft.com/office/drawing/2014/main" val="3258593614"/>
                  </a:ext>
                </a:extLst>
              </a:tr>
            </a:tbl>
          </a:graphicData>
        </a:graphic>
      </p:graphicFrame>
      <p:sp>
        <p:nvSpPr>
          <p:cNvPr id="3" name="Content Placeholder 2"/>
          <p:cNvSpPr>
            <a:spLocks noGrp="1"/>
          </p:cNvSpPr>
          <p:nvPr>
            <p:ph idx="1"/>
          </p:nvPr>
        </p:nvSpPr>
        <p:spPr>
          <a:xfrm>
            <a:off x="609600" y="1544855"/>
            <a:ext cx="4447430" cy="4114800"/>
          </a:xfrm>
        </p:spPr>
        <p:txBody>
          <a:bodyPr>
            <a:noAutofit/>
          </a:bodyPr>
          <a:lstStyle/>
          <a:p>
            <a:pPr marL="0" indent="0">
              <a:buNone/>
            </a:pPr>
            <a:r>
              <a:rPr lang="en-US" sz="1800" u="sng" dirty="0"/>
              <a:t>Implementation Details</a:t>
            </a:r>
            <a:r>
              <a:rPr lang="en-US" sz="1800" i="1" u="sng" dirty="0"/>
              <a:t> </a:t>
            </a:r>
          </a:p>
          <a:p>
            <a:r>
              <a:rPr lang="en-US" sz="1800" dirty="0"/>
              <a:t>IDs, credit cards, or phones to tie ticket to buyer (analogy: plane tickets)</a:t>
            </a:r>
          </a:p>
          <a:p>
            <a:r>
              <a:rPr lang="en-US" sz="1800" dirty="0"/>
              <a:t>Some scope for refund if plans change, with penalty fees (analogy: plane tickets)</a:t>
            </a:r>
          </a:p>
          <a:p>
            <a:r>
              <a:rPr lang="en-US" sz="1800" dirty="0"/>
              <a:t>Speculator who buys N tickets could resell N-1 of them, “walk them in”, but this doesn’t scale. More like Dickens-era resale than Bots-era resale</a:t>
            </a:r>
          </a:p>
          <a:p>
            <a:endParaRPr lang="en-US" sz="1600" dirty="0"/>
          </a:p>
          <a:p>
            <a:pPr marL="0" indent="0">
              <a:buNone/>
            </a:pPr>
            <a:r>
              <a:rPr lang="en-US" sz="1400" dirty="0"/>
              <a:t>Reference: Pascal </a:t>
            </a:r>
            <a:r>
              <a:rPr lang="en-US" sz="1400" dirty="0" err="1"/>
              <a:t>Courty</a:t>
            </a:r>
            <a:r>
              <a:rPr lang="en-US" sz="1400" dirty="0"/>
              <a:t>, “Ticket Resale, Bots, and the Fair Price Ticketing Curse”</a:t>
            </a:r>
          </a:p>
        </p:txBody>
      </p:sp>
    </p:spTree>
    <p:extLst>
      <p:ext uri="{BB962C8B-B14F-4D97-AF65-F5344CB8AC3E}">
        <p14:creationId xmlns:p14="http://schemas.microsoft.com/office/powerpoint/2010/main" val="26713389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Politics of Choice 3</a:t>
            </a:r>
          </a:p>
        </p:txBody>
      </p:sp>
      <p:sp>
        <p:nvSpPr>
          <p:cNvPr id="13" name="Content Placeholder 2"/>
          <p:cNvSpPr>
            <a:spLocks noGrp="1"/>
          </p:cNvSpPr>
          <p:nvPr>
            <p:ph idx="1"/>
          </p:nvPr>
        </p:nvSpPr>
        <p:spPr>
          <a:xfrm>
            <a:off x="609600" y="1417639"/>
            <a:ext cx="4695825" cy="4114800"/>
          </a:xfrm>
        </p:spPr>
        <p:txBody>
          <a:bodyPr>
            <a:noAutofit/>
          </a:bodyPr>
          <a:lstStyle/>
          <a:p>
            <a:r>
              <a:rPr lang="en-US" sz="1800" dirty="0"/>
              <a:t>Concentrated Interests oppose it</a:t>
            </a:r>
          </a:p>
          <a:p>
            <a:pPr lvl="1"/>
            <a:r>
              <a:rPr lang="en-US" sz="1800" dirty="0"/>
              <a:t>Secondary market players</a:t>
            </a:r>
          </a:p>
          <a:p>
            <a:pPr lvl="1"/>
            <a:r>
              <a:rPr lang="en-US" sz="1800" dirty="0"/>
              <a:t>Brokers</a:t>
            </a:r>
          </a:p>
          <a:p>
            <a:pPr lvl="1"/>
            <a:r>
              <a:rPr lang="en-US" sz="1800" dirty="0"/>
              <a:t>Arguably Ticketmaster, which has taken a “join the party” approach to the secondary market, now at ~$2bn volume</a:t>
            </a:r>
          </a:p>
          <a:p>
            <a:r>
              <a:rPr lang="en-US" sz="1800" dirty="0"/>
              <a:t>Dispersed Interests benefit</a:t>
            </a:r>
          </a:p>
          <a:p>
            <a:pPr lvl="1"/>
            <a:r>
              <a:rPr lang="en-US" sz="1800" dirty="0"/>
              <a:t>Fans</a:t>
            </a:r>
          </a:p>
          <a:p>
            <a:r>
              <a:rPr lang="en-US" sz="1800" dirty="0"/>
              <a:t>Artists/Teams may have a loud-enough voice to effect change</a:t>
            </a:r>
          </a:p>
        </p:txBody>
      </p:sp>
      <p:pic>
        <p:nvPicPr>
          <p:cNvPr id="14" name="Picture 13"/>
          <p:cNvPicPr>
            <a:picLocks noChangeAspect="1"/>
          </p:cNvPicPr>
          <p:nvPr/>
        </p:nvPicPr>
        <p:blipFill>
          <a:blip r:embed="rId3"/>
          <a:stretch>
            <a:fillRect/>
          </a:stretch>
        </p:blipFill>
        <p:spPr>
          <a:xfrm>
            <a:off x="9599622" y="1630729"/>
            <a:ext cx="2443954" cy="1710262"/>
          </a:xfrm>
          <a:prstGeom prst="rect">
            <a:avLst/>
          </a:prstGeom>
        </p:spPr>
      </p:pic>
      <p:pic>
        <p:nvPicPr>
          <p:cNvPr id="15" name="Picture 14"/>
          <p:cNvPicPr>
            <a:picLocks noChangeAspect="1"/>
          </p:cNvPicPr>
          <p:nvPr/>
        </p:nvPicPr>
        <p:blipFill>
          <a:blip r:embed="rId4"/>
          <a:stretch>
            <a:fillRect/>
          </a:stretch>
        </p:blipFill>
        <p:spPr>
          <a:xfrm>
            <a:off x="5526156" y="1417639"/>
            <a:ext cx="3943912" cy="2134853"/>
          </a:xfrm>
          <a:prstGeom prst="rect">
            <a:avLst/>
          </a:prstGeom>
        </p:spPr>
      </p:pic>
      <p:pic>
        <p:nvPicPr>
          <p:cNvPr id="16" name="Picture 15"/>
          <p:cNvPicPr>
            <a:picLocks noChangeAspect="1"/>
          </p:cNvPicPr>
          <p:nvPr/>
        </p:nvPicPr>
        <p:blipFill>
          <a:blip r:embed="rId5"/>
          <a:stretch>
            <a:fillRect/>
          </a:stretch>
        </p:blipFill>
        <p:spPr>
          <a:xfrm>
            <a:off x="5222030" y="3926604"/>
            <a:ext cx="6744682" cy="1804623"/>
          </a:xfrm>
          <a:prstGeom prst="rect">
            <a:avLst/>
          </a:prstGeom>
        </p:spPr>
      </p:pic>
      <p:sp>
        <p:nvSpPr>
          <p:cNvPr id="17" name="Rectangle 16"/>
          <p:cNvSpPr/>
          <p:nvPr/>
        </p:nvSpPr>
        <p:spPr>
          <a:xfrm>
            <a:off x="5542059" y="4238044"/>
            <a:ext cx="6056244" cy="230587"/>
          </a:xfrm>
          <a:prstGeom prst="rect">
            <a:avLst/>
          </a:prstGeom>
          <a:solidFill>
            <a:srgbClr val="FFFF00">
              <a:alpha val="20000"/>
            </a:srgbClr>
          </a:solidFill>
          <a:ln>
            <a:noFill/>
          </a:ln>
          <a:effectLst>
            <a:outerShdw blurRad="50800" dist="50800" dir="5400000" algn="ctr" rotWithShape="0">
              <a:srgbClr val="FFFF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10608365" y="4390445"/>
            <a:ext cx="1350396" cy="245560"/>
          </a:xfrm>
          <a:prstGeom prst="rect">
            <a:avLst/>
          </a:prstGeom>
          <a:solidFill>
            <a:srgbClr val="FFFF00">
              <a:alpha val="20000"/>
            </a:srgbClr>
          </a:solidFill>
          <a:ln>
            <a:noFill/>
          </a:ln>
          <a:effectLst>
            <a:outerShdw blurRad="50800" dist="50800" dir="5400000" algn="ctr" rotWithShape="0">
              <a:srgbClr val="FFFF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5544711" y="4550796"/>
            <a:ext cx="2804158" cy="227937"/>
          </a:xfrm>
          <a:prstGeom prst="rect">
            <a:avLst/>
          </a:prstGeom>
          <a:solidFill>
            <a:srgbClr val="FFFF00">
              <a:alpha val="20000"/>
            </a:srgbClr>
          </a:solidFill>
          <a:ln>
            <a:noFill/>
          </a:ln>
          <a:effectLst>
            <a:outerShdw blurRad="50800" dist="50800" dir="5400000" algn="ctr" rotWithShape="0">
              <a:srgbClr val="FFFF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14182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Policy Proposal I</a:t>
            </a:r>
          </a:p>
        </p:txBody>
      </p:sp>
      <p:sp>
        <p:nvSpPr>
          <p:cNvPr id="3" name="Content Placeholder 2"/>
          <p:cNvSpPr>
            <a:spLocks noGrp="1"/>
          </p:cNvSpPr>
          <p:nvPr>
            <p:ph idx="1"/>
          </p:nvPr>
        </p:nvSpPr>
        <p:spPr>
          <a:xfrm>
            <a:off x="609600" y="1417639"/>
            <a:ext cx="9710057" cy="4114800"/>
          </a:xfrm>
        </p:spPr>
        <p:txBody>
          <a:bodyPr>
            <a:noAutofit/>
          </a:bodyPr>
          <a:lstStyle/>
          <a:p>
            <a:endParaRPr lang="en-US" sz="2400" dirty="0"/>
          </a:p>
          <a:p>
            <a:endParaRPr lang="en-US" sz="2400" dirty="0"/>
          </a:p>
          <a:p>
            <a:endParaRPr lang="en-US" sz="2400" dirty="0"/>
          </a:p>
          <a:p>
            <a:r>
              <a:rPr lang="en-US" sz="3200" dirty="0"/>
              <a:t>Artists and Teams should have the CHOICE to restrict resale for some or all of their tickets</a:t>
            </a:r>
          </a:p>
          <a:p>
            <a:pPr lvl="1"/>
            <a:endParaRPr lang="en-US" sz="2400" dirty="0"/>
          </a:p>
          <a:p>
            <a:pPr marL="609585" lvl="1" indent="0">
              <a:buNone/>
            </a:pPr>
            <a:endParaRPr lang="en-US" sz="1800" dirty="0"/>
          </a:p>
        </p:txBody>
      </p:sp>
    </p:spTree>
    <p:extLst>
      <p:ext uri="{BB962C8B-B14F-4D97-AF65-F5344CB8AC3E}">
        <p14:creationId xmlns:p14="http://schemas.microsoft.com/office/powerpoint/2010/main" val="7888724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Policy Proposal I, cont.</a:t>
            </a:r>
          </a:p>
        </p:txBody>
      </p:sp>
      <p:sp>
        <p:nvSpPr>
          <p:cNvPr id="3" name="Content Placeholder 2"/>
          <p:cNvSpPr>
            <a:spLocks noGrp="1"/>
          </p:cNvSpPr>
          <p:nvPr>
            <p:ph idx="1"/>
          </p:nvPr>
        </p:nvSpPr>
        <p:spPr>
          <a:xfrm>
            <a:off x="609600" y="1417639"/>
            <a:ext cx="9710057" cy="4114800"/>
          </a:xfrm>
        </p:spPr>
        <p:txBody>
          <a:bodyPr>
            <a:noAutofit/>
          </a:bodyPr>
          <a:lstStyle/>
          <a:p>
            <a:r>
              <a:rPr lang="en-US" sz="2000" dirty="0"/>
              <a:t>“FREE MONEY” -&gt; massive rent-seeking, broken market.</a:t>
            </a:r>
          </a:p>
          <a:p>
            <a:pPr marL="0" indent="0">
              <a:buNone/>
            </a:pPr>
            <a:endParaRPr lang="en-US" sz="1200" dirty="0"/>
          </a:p>
          <a:p>
            <a:r>
              <a:rPr lang="en-US" sz="2000" dirty="0"/>
              <a:t> Only 2 real alternatives to the status quo</a:t>
            </a:r>
          </a:p>
          <a:p>
            <a:pPr lvl="1"/>
            <a:r>
              <a:rPr lang="en-US" sz="2000" dirty="0"/>
              <a:t>1) Set a market-clearing price (Taylor Swift, Rolling Stones)</a:t>
            </a:r>
          </a:p>
          <a:p>
            <a:pPr lvl="1"/>
            <a:r>
              <a:rPr lang="en-US" sz="2000" dirty="0"/>
              <a:t>2) Set below-market prices, restrict resale</a:t>
            </a:r>
          </a:p>
          <a:p>
            <a:endParaRPr lang="en-US" sz="1200" dirty="0"/>
          </a:p>
          <a:p>
            <a:r>
              <a:rPr lang="en-US" sz="2000" dirty="0"/>
              <a:t>I propose that artists/teams be free to choose their preferred mix of (1) and (2)</a:t>
            </a:r>
          </a:p>
          <a:p>
            <a:pPr lvl="1"/>
            <a:r>
              <a:rPr lang="en-US" sz="2000" dirty="0"/>
              <a:t>I suspect many will choose some of both</a:t>
            </a:r>
          </a:p>
          <a:p>
            <a:pPr marL="0" indent="0">
              <a:buNone/>
            </a:pPr>
            <a:endParaRPr lang="en-US" sz="1200" dirty="0"/>
          </a:p>
          <a:p>
            <a:r>
              <a:rPr lang="en-US" sz="2000" dirty="0"/>
              <a:t>I understand both (1) and (2) are bad for secondary-market players </a:t>
            </a:r>
          </a:p>
          <a:p>
            <a:pPr lvl="1"/>
            <a:r>
              <a:rPr lang="en-US" sz="2000" dirty="0"/>
              <a:t>You may hear some complaining …</a:t>
            </a:r>
          </a:p>
          <a:p>
            <a:pPr lvl="1"/>
            <a:r>
              <a:rPr lang="en-US" sz="2000" dirty="0"/>
              <a:t>Chicago economists have a thick skin.</a:t>
            </a:r>
          </a:p>
        </p:txBody>
      </p:sp>
    </p:spTree>
    <p:extLst>
      <p:ext uri="{BB962C8B-B14F-4D97-AF65-F5344CB8AC3E}">
        <p14:creationId xmlns:p14="http://schemas.microsoft.com/office/powerpoint/2010/main" val="28442396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Policy Proposal II</a:t>
            </a:r>
          </a:p>
        </p:txBody>
      </p:sp>
      <p:sp>
        <p:nvSpPr>
          <p:cNvPr id="3" name="Content Placeholder 2"/>
          <p:cNvSpPr>
            <a:spLocks noGrp="1"/>
          </p:cNvSpPr>
          <p:nvPr>
            <p:ph idx="1"/>
          </p:nvPr>
        </p:nvSpPr>
        <p:spPr>
          <a:xfrm>
            <a:off x="609600" y="1417639"/>
            <a:ext cx="7329714" cy="4114800"/>
          </a:xfrm>
        </p:spPr>
        <p:txBody>
          <a:bodyPr>
            <a:noAutofit/>
          </a:bodyPr>
          <a:lstStyle/>
          <a:p>
            <a:r>
              <a:rPr lang="en-US" sz="1800" b="1" dirty="0"/>
              <a:t>Fee transparency</a:t>
            </a:r>
          </a:p>
          <a:p>
            <a:pPr lvl="1"/>
            <a:r>
              <a:rPr lang="en-US" sz="1800" dirty="0"/>
              <a:t>Fees are both OPAQUE and HIGH</a:t>
            </a:r>
          </a:p>
          <a:p>
            <a:pPr lvl="1"/>
            <a:r>
              <a:rPr lang="en-US" sz="1800" dirty="0"/>
              <a:t>In both the PRIMARY and SECONDARY markets</a:t>
            </a:r>
          </a:p>
          <a:p>
            <a:pPr lvl="1"/>
            <a:endParaRPr lang="en-US" sz="1800" dirty="0"/>
          </a:p>
          <a:p>
            <a:r>
              <a:rPr lang="en-US" sz="1800" b="1" dirty="0"/>
              <a:t>Proposal: adopt the DOT model</a:t>
            </a:r>
          </a:p>
          <a:p>
            <a:pPr lvl="1"/>
            <a:r>
              <a:rPr lang="en-US" sz="1800" b="1" dirty="0"/>
              <a:t>You have to show the all-in price, if the fee is mandatory (i.e., can’t buy the ticket without paying the fee)</a:t>
            </a:r>
          </a:p>
          <a:p>
            <a:endParaRPr lang="en-US" sz="1800" dirty="0"/>
          </a:p>
          <a:p>
            <a:r>
              <a:rPr lang="en-US" sz="1800" dirty="0"/>
              <a:t>Note: firms will not “unilaterally disarm”</a:t>
            </a:r>
          </a:p>
          <a:p>
            <a:pPr lvl="1"/>
            <a:r>
              <a:rPr lang="en-US" sz="1800" dirty="0"/>
              <a:t>StubHub experiment shows that transparent fees, in the context of a market that is otherwise often non-transparent, is very costly</a:t>
            </a:r>
          </a:p>
          <a:p>
            <a:pPr lvl="1"/>
            <a:r>
              <a:rPr lang="en-US" sz="1400" dirty="0"/>
              <a:t>(Blake, </a:t>
            </a:r>
            <a:r>
              <a:rPr lang="en-US" sz="1400" dirty="0" err="1"/>
              <a:t>Moshary</a:t>
            </a:r>
            <a:r>
              <a:rPr lang="en-US" sz="1400" dirty="0"/>
              <a:t>, Sweeney and </a:t>
            </a:r>
            <a:r>
              <a:rPr lang="en-US" sz="1400" dirty="0" err="1"/>
              <a:t>Tadelis</a:t>
            </a:r>
            <a:r>
              <a:rPr lang="en-US" sz="1400" dirty="0"/>
              <a:t>, “Price Salience and Product Choice”)</a:t>
            </a:r>
          </a:p>
        </p:txBody>
      </p:sp>
      <p:pic>
        <p:nvPicPr>
          <p:cNvPr id="5" name="Picture 4"/>
          <p:cNvPicPr>
            <a:picLocks noChangeAspect="1"/>
          </p:cNvPicPr>
          <p:nvPr/>
        </p:nvPicPr>
        <p:blipFill>
          <a:blip r:embed="rId3"/>
          <a:stretch>
            <a:fillRect/>
          </a:stretch>
        </p:blipFill>
        <p:spPr>
          <a:xfrm>
            <a:off x="8161057" y="1417639"/>
            <a:ext cx="3910797" cy="2264002"/>
          </a:xfrm>
          <a:prstGeom prst="rect">
            <a:avLst/>
          </a:prstGeom>
        </p:spPr>
      </p:pic>
      <p:pic>
        <p:nvPicPr>
          <p:cNvPr id="6" name="Picture 5"/>
          <p:cNvPicPr>
            <a:picLocks noChangeAspect="1"/>
          </p:cNvPicPr>
          <p:nvPr/>
        </p:nvPicPr>
        <p:blipFill>
          <a:blip r:embed="rId4"/>
          <a:stretch>
            <a:fillRect/>
          </a:stretch>
        </p:blipFill>
        <p:spPr>
          <a:xfrm>
            <a:off x="8040913" y="4176072"/>
            <a:ext cx="4151087" cy="877129"/>
          </a:xfrm>
          <a:prstGeom prst="rect">
            <a:avLst/>
          </a:prstGeom>
        </p:spPr>
      </p:pic>
    </p:spTree>
    <p:extLst>
      <p:ext uri="{BB962C8B-B14F-4D97-AF65-F5344CB8AC3E}">
        <p14:creationId xmlns:p14="http://schemas.microsoft.com/office/powerpoint/2010/main" val="17917687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Concluding Thoughts</a:t>
            </a:r>
          </a:p>
        </p:txBody>
      </p:sp>
      <p:sp>
        <p:nvSpPr>
          <p:cNvPr id="3" name="Content Placeholder 2"/>
          <p:cNvSpPr>
            <a:spLocks noGrp="1"/>
          </p:cNvSpPr>
          <p:nvPr>
            <p:ph idx="1"/>
          </p:nvPr>
        </p:nvSpPr>
        <p:spPr>
          <a:xfrm>
            <a:off x="609600" y="1417639"/>
            <a:ext cx="8729472" cy="4114800"/>
          </a:xfrm>
        </p:spPr>
        <p:txBody>
          <a:bodyPr>
            <a:noAutofit/>
          </a:bodyPr>
          <a:lstStyle/>
          <a:p>
            <a:r>
              <a:rPr lang="en-US" sz="2200" dirty="0"/>
              <a:t>The ticket market has been broken for a long time</a:t>
            </a:r>
          </a:p>
          <a:p>
            <a:pPr lvl="1"/>
            <a:r>
              <a:rPr lang="en-US" sz="1500" dirty="0"/>
              <a:t>The structural economic issue is artists/teams sometimes want to “underprice” their tickets relative to what the market will bear (fairness, PR, long-run economic interests, etc.)</a:t>
            </a:r>
          </a:p>
          <a:p>
            <a:pPr lvl="1"/>
            <a:r>
              <a:rPr lang="en-US" sz="1500" dirty="0"/>
              <a:t>This creates an incentive for rent-seeking behavior</a:t>
            </a:r>
          </a:p>
          <a:p>
            <a:r>
              <a:rPr lang="en-US" sz="2200" dirty="0"/>
              <a:t>The internet has badly exacerbated the problem</a:t>
            </a:r>
          </a:p>
          <a:p>
            <a:pPr lvl="1"/>
            <a:r>
              <a:rPr lang="en-US" sz="1500" dirty="0"/>
              <a:t>Rent-seeking has gone haywire</a:t>
            </a:r>
          </a:p>
          <a:p>
            <a:pPr lvl="1"/>
            <a:r>
              <a:rPr lang="en-US" sz="1500" dirty="0"/>
              <a:t>For many events, the secondary market is now the market</a:t>
            </a:r>
          </a:p>
          <a:p>
            <a:r>
              <a:rPr lang="en-US" sz="2200" dirty="0"/>
              <a:t>Two proposals that would do a lot of good to fix the market:</a:t>
            </a:r>
          </a:p>
          <a:p>
            <a:pPr>
              <a:buFont typeface="+mj-lt"/>
              <a:buAutoNum type="arabicPeriod"/>
            </a:pPr>
            <a:r>
              <a:rPr lang="en-US" sz="2200" dirty="0"/>
              <a:t>Allow artists and teams </a:t>
            </a:r>
            <a:r>
              <a:rPr lang="en-US" sz="2200" u="sng" dirty="0"/>
              <a:t>the choice</a:t>
            </a:r>
            <a:r>
              <a:rPr lang="en-US" sz="2200" dirty="0"/>
              <a:t> to restrict resale for some or all of their tickets.</a:t>
            </a:r>
          </a:p>
          <a:p>
            <a:pPr>
              <a:buFont typeface="+mj-lt"/>
              <a:buAutoNum type="arabicPeriod"/>
            </a:pPr>
            <a:r>
              <a:rPr lang="en-US" sz="2200" u="sng" dirty="0"/>
              <a:t>Fee Transparency</a:t>
            </a:r>
            <a:r>
              <a:rPr lang="en-US" sz="2200" dirty="0"/>
              <a:t>. In both the primary and secondary market. </a:t>
            </a:r>
          </a:p>
        </p:txBody>
      </p:sp>
    </p:spTree>
    <p:extLst>
      <p:ext uri="{BB962C8B-B14F-4D97-AF65-F5344CB8AC3E}">
        <p14:creationId xmlns:p14="http://schemas.microsoft.com/office/powerpoint/2010/main" val="5192371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Concluding Thoughts</a:t>
            </a:r>
          </a:p>
        </p:txBody>
      </p:sp>
      <p:sp>
        <p:nvSpPr>
          <p:cNvPr id="3" name="Content Placeholder 2"/>
          <p:cNvSpPr>
            <a:spLocks noGrp="1"/>
          </p:cNvSpPr>
          <p:nvPr>
            <p:ph idx="1"/>
          </p:nvPr>
        </p:nvSpPr>
        <p:spPr>
          <a:xfrm>
            <a:off x="609600" y="1417639"/>
            <a:ext cx="8692896" cy="4114800"/>
          </a:xfrm>
        </p:spPr>
        <p:txBody>
          <a:bodyPr>
            <a:noAutofit/>
          </a:bodyPr>
          <a:lstStyle/>
          <a:p>
            <a:r>
              <a:rPr lang="en-US" sz="1800" dirty="0"/>
              <a:t>I want to close by connecting these two simple policy ideas to ideas that I’ve learned from two influential figures in the history of economic thought:</a:t>
            </a:r>
          </a:p>
          <a:p>
            <a:pPr>
              <a:buFont typeface="+mj-lt"/>
              <a:buAutoNum type="arabicPeriod"/>
            </a:pPr>
            <a:r>
              <a:rPr lang="en-US" sz="1800"/>
              <a:t>Milton Friedman</a:t>
            </a:r>
            <a:endParaRPr lang="en-US" sz="1800" dirty="0"/>
          </a:p>
          <a:p>
            <a:pPr lvl="1"/>
            <a:r>
              <a:rPr lang="en-US" sz="1800" dirty="0"/>
              <a:t>“Free to choose” </a:t>
            </a:r>
          </a:p>
          <a:p>
            <a:pPr lvl="1"/>
            <a:r>
              <a:rPr lang="en-US" sz="1800" dirty="0"/>
              <a:t>“Rules of the game” as the role of government </a:t>
            </a:r>
          </a:p>
          <a:p>
            <a:pPr>
              <a:buFont typeface="+mj-lt"/>
              <a:buAutoNum type="arabicPeriod"/>
            </a:pPr>
            <a:r>
              <a:rPr lang="en-US" sz="1800" dirty="0"/>
              <a:t>Alvin Roth</a:t>
            </a:r>
          </a:p>
          <a:p>
            <a:pPr lvl="1"/>
            <a:r>
              <a:rPr lang="en-US" sz="1800" dirty="0"/>
              <a:t>Market Design</a:t>
            </a:r>
          </a:p>
          <a:p>
            <a:pPr lvl="1"/>
            <a:r>
              <a:rPr lang="en-US" sz="1800" dirty="0"/>
              <a:t>Matching: some markets don’t clear through price alone</a:t>
            </a:r>
          </a:p>
          <a:p>
            <a:r>
              <a:rPr lang="en-US" sz="1800" dirty="0"/>
              <a:t>I think the tickets market may be one where we’ve learned, from 100+ years of history, that price alone may not be the only determinant of “who gets what”</a:t>
            </a:r>
          </a:p>
          <a:p>
            <a:r>
              <a:rPr lang="en-US" sz="1800" dirty="0"/>
              <a:t>Whether artists/teams determine the allocation based on who pays the most, who’s willing to wait in line, likes on Instagram, etc., it should be their choice.</a:t>
            </a:r>
          </a:p>
          <a:p>
            <a:r>
              <a:rPr lang="en-US" sz="1800" dirty="0"/>
              <a:t>And whether in the cheap seats or front row, fans deserve a transparent market</a:t>
            </a:r>
          </a:p>
          <a:p>
            <a:pPr lvl="1"/>
            <a:endParaRPr lang="en-US" sz="1267" dirty="0"/>
          </a:p>
          <a:p>
            <a:endParaRPr lang="en-US" sz="1800" dirty="0"/>
          </a:p>
          <a:p>
            <a:pPr lvl="1">
              <a:buFont typeface="+mj-lt"/>
              <a:buAutoNum type="arabicPeriod"/>
            </a:pPr>
            <a:endParaRPr lang="en-US" sz="1267" dirty="0"/>
          </a:p>
          <a:p>
            <a:pPr lvl="1">
              <a:buFont typeface="+mj-lt"/>
              <a:buAutoNum type="arabicPeriod"/>
            </a:pPr>
            <a:endParaRPr lang="en-US" sz="1267" dirty="0"/>
          </a:p>
        </p:txBody>
      </p:sp>
      <p:pic>
        <p:nvPicPr>
          <p:cNvPr id="1026" name="Picture 2" descr="https://elibrarycenter.com/wp-content/uploads/2019/03/51VOBRkhIg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58252" y="1209169"/>
            <a:ext cx="1585075" cy="24016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Image result for who gets what and wh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58252" y="3962227"/>
            <a:ext cx="1585075" cy="2419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2324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a:xfrm>
            <a:off x="828675" y="1608048"/>
            <a:ext cx="8782050" cy="4918269"/>
          </a:xfrm>
          <a:prstGeom prst="rect">
            <a:avLst/>
          </a:prstGeom>
        </p:spPr>
        <p:txBody>
          <a:bodyPr wrap="square">
            <a:spAutoFit/>
          </a:bodyPr>
          <a:lstStyle/>
          <a:p>
            <a:pPr marL="0" indent="0">
              <a:buNone/>
            </a:pPr>
            <a:r>
              <a:rPr lang="en-US" sz="1600" b="1" dirty="0">
                <a:latin typeface="Arial" panose="020B0604020202020204" pitchFamily="34" charset="0"/>
              </a:rPr>
              <a:t>Three weeks later, in New York City … </a:t>
            </a:r>
          </a:p>
          <a:p>
            <a:r>
              <a:rPr lang="en-US" sz="1600" dirty="0">
                <a:latin typeface="Arial" panose="020B0604020202020204" pitchFamily="34" charset="0"/>
              </a:rPr>
              <a:t>“... </a:t>
            </a:r>
            <a:r>
              <a:rPr lang="en-US" sz="1600" b="1" dirty="0">
                <a:latin typeface="Arial" panose="020B0604020202020204" pitchFamily="34" charset="0"/>
              </a:rPr>
              <a:t>the widespread notoriety of the sale … had the effect of gathering an immense concourse of persons, long before the hour appointed</a:t>
            </a:r>
            <a:r>
              <a:rPr lang="en-US" sz="1600" dirty="0">
                <a:latin typeface="Arial" panose="020B0604020202020204" pitchFamily="34" charset="0"/>
              </a:rPr>
              <a:t>. At 8 o’clock, Tuesday evening, a little newsboy took up his station next the main door … Gradually this number was augmented until at day-break over 150 persons had gathered”</a:t>
            </a:r>
          </a:p>
          <a:p>
            <a:r>
              <a:rPr lang="en-US" sz="1600" dirty="0">
                <a:latin typeface="Arial" panose="020B0604020202020204" pitchFamily="34" charset="0"/>
              </a:rPr>
              <a:t>“</a:t>
            </a:r>
            <a:r>
              <a:rPr lang="en-US" sz="1600" b="1" dirty="0">
                <a:latin typeface="Arial" panose="020B0604020202020204" pitchFamily="34" charset="0"/>
              </a:rPr>
              <a:t>A large proportion of those standing near the head of the line were ticket speculators, but scattered through the single file were many laboring men and several little boys, who only came to be bought off. The little fellow who led the force was very fortunate in selling his place to a Southern gentleman, it is said, for $30 in gold. </a:t>
            </a:r>
            <a:r>
              <a:rPr lang="en-US" sz="1600" dirty="0">
                <a:latin typeface="Arial" panose="020B0604020202020204" pitchFamily="34" charset="0"/>
              </a:rPr>
              <a:t>There were many such instances—indeed it was not uncommon for anxious individuals to give from $10 to $30 for the privilege of supplanting another.”</a:t>
            </a:r>
          </a:p>
          <a:p>
            <a:r>
              <a:rPr lang="en-US" sz="1600" dirty="0">
                <a:latin typeface="Arial" panose="020B0604020202020204" pitchFamily="34" charset="0"/>
              </a:rPr>
              <a:t>“</a:t>
            </a:r>
            <a:r>
              <a:rPr lang="en-US" sz="1600" b="1" dirty="0">
                <a:latin typeface="Arial" panose="020B0604020202020204" pitchFamily="34" charset="0"/>
              </a:rPr>
              <a:t>A detachment of Police officers … was present to preserve order</a:t>
            </a:r>
            <a:r>
              <a:rPr lang="en-US" sz="1600" dirty="0">
                <a:latin typeface="Arial" panose="020B0604020202020204" pitchFamily="34" charset="0"/>
              </a:rPr>
              <a:t>.”</a:t>
            </a:r>
          </a:p>
          <a:p>
            <a:r>
              <a:rPr lang="en-US" sz="1600" dirty="0">
                <a:latin typeface="Arial" panose="020B0604020202020204" pitchFamily="34" charset="0"/>
              </a:rPr>
              <a:t>“…</a:t>
            </a:r>
            <a:r>
              <a:rPr lang="en-US" sz="1600" b="1" dirty="0">
                <a:latin typeface="Arial" panose="020B0604020202020204" pitchFamily="34" charset="0"/>
              </a:rPr>
              <a:t>the unsuccessful ones who brought up the rear, retired with expressions of disgust more forcible than elegant.”</a:t>
            </a:r>
            <a:endParaRPr lang="en-US" dirty="0">
              <a:latin typeface="Arial" panose="020B0604020202020204" pitchFamily="34" charset="0"/>
            </a:endParaRPr>
          </a:p>
          <a:p>
            <a:pPr lvl="1"/>
            <a:endParaRPr lang="en-US" dirty="0">
              <a:latin typeface="Arial" panose="020B0604020202020204" pitchFamily="34" charset="0"/>
            </a:endParaRPr>
          </a:p>
          <a:p>
            <a:pPr lvl="1"/>
            <a:endParaRPr lang="en-US" dirty="0">
              <a:latin typeface="Arial" panose="020B0604020202020204" pitchFamily="34" charset="0"/>
            </a:endParaRPr>
          </a:p>
        </p:txBody>
      </p:sp>
      <p:pic>
        <p:nvPicPr>
          <p:cNvPr id="3" name="Picture 2"/>
          <p:cNvPicPr>
            <a:picLocks noChangeAspect="1"/>
          </p:cNvPicPr>
          <p:nvPr/>
        </p:nvPicPr>
        <p:blipFill>
          <a:blip r:embed="rId4"/>
          <a:stretch>
            <a:fillRect/>
          </a:stretch>
        </p:blipFill>
        <p:spPr>
          <a:xfrm>
            <a:off x="9894281" y="1199339"/>
            <a:ext cx="1935769" cy="5326678"/>
          </a:xfrm>
          <a:prstGeom prst="rect">
            <a:avLst/>
          </a:prstGeom>
        </p:spPr>
      </p:pic>
      <p:pic>
        <p:nvPicPr>
          <p:cNvPr id="5" name="Picture 4"/>
          <p:cNvPicPr>
            <a:picLocks noChangeAspect="1"/>
          </p:cNvPicPr>
          <p:nvPr/>
        </p:nvPicPr>
        <p:blipFill>
          <a:blip r:embed="rId5"/>
          <a:stretch>
            <a:fillRect/>
          </a:stretch>
        </p:blipFill>
        <p:spPr>
          <a:xfrm>
            <a:off x="7318825" y="120359"/>
            <a:ext cx="4925176" cy="1319760"/>
          </a:xfrm>
          <a:prstGeom prst="rect">
            <a:avLst/>
          </a:prstGeom>
        </p:spPr>
      </p:pic>
      <p:sp>
        <p:nvSpPr>
          <p:cNvPr id="14" name="Title 1">
            <a:extLst>
              <a:ext uri="{FF2B5EF4-FFF2-40B4-BE49-F238E27FC236}">
                <a16:creationId xmlns:a16="http://schemas.microsoft.com/office/drawing/2014/main" id="{53A6D4CD-9203-0B44-A13E-E7111A607B69}"/>
              </a:ext>
            </a:extLst>
          </p:cNvPr>
          <p:cNvSpPr>
            <a:spLocks noGrp="1"/>
          </p:cNvSpPr>
          <p:nvPr>
            <p:ph type="title"/>
          </p:nvPr>
        </p:nvSpPr>
        <p:spPr>
          <a:xfrm>
            <a:off x="838200" y="288288"/>
            <a:ext cx="10972800" cy="1143000"/>
          </a:xfrm>
        </p:spPr>
        <p:txBody>
          <a:bodyPr>
            <a:normAutofit/>
          </a:bodyPr>
          <a:lstStyle/>
          <a:p>
            <a:pPr algn="l"/>
            <a:r>
              <a:rPr lang="en-US" sz="3800" dirty="0"/>
              <a:t>Charles Dickens, Dec 1867</a:t>
            </a:r>
          </a:p>
        </p:txBody>
      </p:sp>
    </p:spTree>
    <p:extLst>
      <p:ext uri="{BB962C8B-B14F-4D97-AF65-F5344CB8AC3E}">
        <p14:creationId xmlns:p14="http://schemas.microsoft.com/office/powerpoint/2010/main" val="4085330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970753" y="1401313"/>
            <a:ext cx="4010024" cy="4351338"/>
          </a:xfrm>
        </p:spPr>
        <p:txBody>
          <a:bodyPr>
            <a:normAutofit/>
          </a:bodyPr>
          <a:lstStyle/>
          <a:p>
            <a:r>
              <a:rPr lang="en-US" sz="2400" dirty="0"/>
              <a:t>Issue 1: Inefficient allocation</a:t>
            </a:r>
          </a:p>
          <a:p>
            <a:r>
              <a:rPr lang="en-US" sz="2400" dirty="0"/>
              <a:t>Issue 2: Seller leaves “money on the table”</a:t>
            </a:r>
          </a:p>
          <a:p>
            <a:endParaRPr lang="en-US" sz="2400" dirty="0"/>
          </a:p>
          <a:p>
            <a:r>
              <a:rPr lang="en-US" sz="2400" dirty="0"/>
              <a:t>Gary Becker, 1991: “along with many others, I have continued to be puzzled by such pricing behavior”</a:t>
            </a:r>
          </a:p>
          <a:p>
            <a:endParaRPr lang="en-US" dirty="0"/>
          </a:p>
        </p:txBody>
      </p:sp>
      <p:sp>
        <p:nvSpPr>
          <p:cNvPr id="8" name="Title 1">
            <a:extLst>
              <a:ext uri="{FF2B5EF4-FFF2-40B4-BE49-F238E27FC236}">
                <a16:creationId xmlns:a16="http://schemas.microsoft.com/office/drawing/2014/main" id="{34C48118-9647-D64B-8529-1DB9637DB7EE}"/>
              </a:ext>
            </a:extLst>
          </p:cNvPr>
          <p:cNvSpPr>
            <a:spLocks noGrp="1"/>
          </p:cNvSpPr>
          <p:nvPr>
            <p:ph type="title"/>
          </p:nvPr>
        </p:nvSpPr>
        <p:spPr>
          <a:xfrm>
            <a:off x="580572" y="258313"/>
            <a:ext cx="10972800" cy="1143000"/>
          </a:xfrm>
        </p:spPr>
        <p:txBody>
          <a:bodyPr>
            <a:normAutofit/>
          </a:bodyPr>
          <a:lstStyle/>
          <a:p>
            <a:r>
              <a:rPr lang="en-US" sz="4000" dirty="0"/>
              <a:t>Economics of Underpricing, </a:t>
            </a:r>
            <a:r>
              <a:rPr lang="en-US" sz="4000" u="sng" dirty="0"/>
              <a:t>Without</a:t>
            </a:r>
            <a:r>
              <a:rPr lang="en-US" sz="4000" dirty="0"/>
              <a:t> Resale</a:t>
            </a:r>
          </a:p>
        </p:txBody>
      </p:sp>
      <p:pic>
        <p:nvPicPr>
          <p:cNvPr id="11" name="Picture 10">
            <a:extLst>
              <a:ext uri="{FF2B5EF4-FFF2-40B4-BE49-F238E27FC236}">
                <a16:creationId xmlns:a16="http://schemas.microsoft.com/office/drawing/2014/main" id="{87244F39-9C7B-C84F-864D-BC3CBBA1D2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69" y="1135745"/>
            <a:ext cx="6606309" cy="4263568"/>
          </a:xfrm>
          <a:prstGeom prst="rect">
            <a:avLst/>
          </a:prstGeom>
        </p:spPr>
      </p:pic>
    </p:spTree>
    <p:extLst>
      <p:ext uri="{BB962C8B-B14F-4D97-AF65-F5344CB8AC3E}">
        <p14:creationId xmlns:p14="http://schemas.microsoft.com/office/powerpoint/2010/main" val="1482171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990735" y="1486657"/>
            <a:ext cx="4010024" cy="4351338"/>
          </a:xfrm>
        </p:spPr>
        <p:txBody>
          <a:bodyPr>
            <a:normAutofit fontScale="55000" lnSpcReduction="20000"/>
          </a:bodyPr>
          <a:lstStyle/>
          <a:p>
            <a:r>
              <a:rPr lang="en-US" dirty="0"/>
              <a:t>But many economists, including Becker, found reasonable explanations for underpricing</a:t>
            </a:r>
          </a:p>
          <a:p>
            <a:pPr lvl="1"/>
            <a:r>
              <a:rPr lang="en-US" dirty="0"/>
              <a:t>Events are a social good</a:t>
            </a:r>
          </a:p>
          <a:p>
            <a:pPr lvl="1"/>
            <a:r>
              <a:rPr lang="en-US" dirty="0"/>
              <a:t>Public image, want to be perceived as “fair” </a:t>
            </a:r>
          </a:p>
          <a:p>
            <a:pPr lvl="1"/>
            <a:r>
              <a:rPr lang="en-US" dirty="0"/>
              <a:t>“Best” fans might not be those able to pay the most</a:t>
            </a:r>
          </a:p>
          <a:p>
            <a:pPr lvl="1"/>
            <a:r>
              <a:rPr lang="en-US" dirty="0"/>
              <a:t>Careers are long (hopefully)</a:t>
            </a:r>
          </a:p>
          <a:p>
            <a:pPr lvl="1"/>
            <a:endParaRPr lang="en-US" dirty="0"/>
          </a:p>
          <a:p>
            <a:r>
              <a:rPr lang="en-US" b="1" dirty="0"/>
              <a:t>Underpricing as in the long-run interests of the artist/team, not some big economic blunder</a:t>
            </a:r>
          </a:p>
          <a:p>
            <a:endParaRPr lang="en-US" dirty="0"/>
          </a:p>
        </p:txBody>
      </p:sp>
      <p:sp>
        <p:nvSpPr>
          <p:cNvPr id="9" name="Title 1">
            <a:extLst>
              <a:ext uri="{FF2B5EF4-FFF2-40B4-BE49-F238E27FC236}">
                <a16:creationId xmlns:a16="http://schemas.microsoft.com/office/drawing/2014/main" id="{80CCCCA0-6C63-BE42-8FE2-8F2FC3395776}"/>
              </a:ext>
            </a:extLst>
          </p:cNvPr>
          <p:cNvSpPr>
            <a:spLocks noGrp="1"/>
          </p:cNvSpPr>
          <p:nvPr>
            <p:ph type="title"/>
          </p:nvPr>
        </p:nvSpPr>
        <p:spPr>
          <a:xfrm>
            <a:off x="580572" y="258313"/>
            <a:ext cx="10972800" cy="1143000"/>
          </a:xfrm>
        </p:spPr>
        <p:txBody>
          <a:bodyPr>
            <a:normAutofit/>
          </a:bodyPr>
          <a:lstStyle/>
          <a:p>
            <a:r>
              <a:rPr lang="en-US" sz="4000" dirty="0"/>
              <a:t>Economics of Underpricing, </a:t>
            </a:r>
            <a:r>
              <a:rPr lang="en-US" sz="4000" u="sng" dirty="0"/>
              <a:t>Without</a:t>
            </a:r>
            <a:r>
              <a:rPr lang="en-US" sz="4000" dirty="0"/>
              <a:t> Resale</a:t>
            </a:r>
          </a:p>
        </p:txBody>
      </p:sp>
      <p:pic>
        <p:nvPicPr>
          <p:cNvPr id="11" name="Picture 10">
            <a:extLst>
              <a:ext uri="{FF2B5EF4-FFF2-40B4-BE49-F238E27FC236}">
                <a16:creationId xmlns:a16="http://schemas.microsoft.com/office/drawing/2014/main" id="{2E643772-EBEC-7045-BB39-371B7073A6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69" y="1135745"/>
            <a:ext cx="6606309" cy="4263568"/>
          </a:xfrm>
          <a:prstGeom prst="rect">
            <a:avLst/>
          </a:prstGeom>
        </p:spPr>
      </p:pic>
    </p:spTree>
    <p:extLst>
      <p:ext uri="{BB962C8B-B14F-4D97-AF65-F5344CB8AC3E}">
        <p14:creationId xmlns:p14="http://schemas.microsoft.com/office/powerpoint/2010/main" val="1920844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Resale Technology, Then and Now</a:t>
            </a:r>
          </a:p>
        </p:txBody>
      </p:sp>
      <p:sp>
        <p:nvSpPr>
          <p:cNvPr id="3" name="Content Placeholder 2"/>
          <p:cNvSpPr>
            <a:spLocks noGrp="1"/>
          </p:cNvSpPr>
          <p:nvPr>
            <p:ph idx="1"/>
          </p:nvPr>
        </p:nvSpPr>
        <p:spPr>
          <a:xfrm>
            <a:off x="609600" y="1485900"/>
            <a:ext cx="8134350" cy="4114800"/>
          </a:xfrm>
        </p:spPr>
        <p:txBody>
          <a:bodyPr>
            <a:normAutofit fontScale="62500" lnSpcReduction="20000"/>
          </a:bodyPr>
          <a:lstStyle/>
          <a:p>
            <a:r>
              <a:rPr lang="en-US" dirty="0">
                <a:latin typeface="Arial" panose="020B0604020202020204" pitchFamily="34" charset="0"/>
              </a:rPr>
              <a:t>Dickens Era</a:t>
            </a:r>
          </a:p>
          <a:p>
            <a:pPr lvl="1"/>
            <a:r>
              <a:rPr lang="en-US" dirty="0">
                <a:latin typeface="Arial" panose="020B0604020202020204" pitchFamily="34" charset="0"/>
              </a:rPr>
              <a:t>Primary market: lines, queues</a:t>
            </a:r>
          </a:p>
          <a:p>
            <a:pPr lvl="1"/>
            <a:r>
              <a:rPr lang="en-US" dirty="0">
                <a:latin typeface="Arial" panose="020B0604020202020204" pitchFamily="34" charset="0"/>
              </a:rPr>
              <a:t>Secondary market: resellers mainly outside the venue, at hotels, etc.</a:t>
            </a:r>
          </a:p>
          <a:p>
            <a:r>
              <a:rPr lang="en-US" dirty="0">
                <a:latin typeface="Arial" panose="020B0604020202020204" pitchFamily="34" charset="0"/>
              </a:rPr>
              <a:t>As recently as 1990s: similar to Dickens Era</a:t>
            </a:r>
          </a:p>
          <a:p>
            <a:pPr lvl="1"/>
            <a:r>
              <a:rPr lang="en-US" dirty="0">
                <a:latin typeface="Arial" panose="020B0604020202020204" pitchFamily="34" charset="0"/>
              </a:rPr>
              <a:t>Spitzer AG report. “Diggers”, “Scalpers”, “Ice” </a:t>
            </a:r>
          </a:p>
          <a:p>
            <a:r>
              <a:rPr lang="en-US" u="sng" dirty="0">
                <a:latin typeface="Arial" panose="020B0604020202020204" pitchFamily="34" charset="0"/>
              </a:rPr>
              <a:t>Economics of Pre-Internet Ticket Resale</a:t>
            </a:r>
          </a:p>
          <a:p>
            <a:pPr lvl="1"/>
            <a:r>
              <a:rPr lang="en-US" dirty="0">
                <a:latin typeface="Arial" panose="020B0604020202020204" pitchFamily="34" charset="0"/>
              </a:rPr>
              <a:t>Localized</a:t>
            </a:r>
          </a:p>
          <a:p>
            <a:pPr lvl="1"/>
            <a:r>
              <a:rPr lang="en-US" dirty="0">
                <a:latin typeface="Arial" panose="020B0604020202020204" pitchFamily="34" charset="0"/>
              </a:rPr>
              <a:t>Few economies of scale</a:t>
            </a:r>
          </a:p>
          <a:p>
            <a:pPr lvl="2"/>
            <a:r>
              <a:rPr lang="en-US" dirty="0">
                <a:latin typeface="Arial" panose="020B0604020202020204" pitchFamily="34" charset="0"/>
              </a:rPr>
              <a:t>One person = one spot in line</a:t>
            </a:r>
          </a:p>
          <a:p>
            <a:pPr lvl="2"/>
            <a:r>
              <a:rPr lang="en-US" dirty="0">
                <a:latin typeface="Arial" panose="020B0604020202020204" pitchFamily="34" charset="0"/>
              </a:rPr>
              <a:t>One person = one tout outside the venue</a:t>
            </a:r>
          </a:p>
          <a:p>
            <a:pPr lvl="2"/>
            <a:r>
              <a:rPr lang="en-US" dirty="0">
                <a:latin typeface="Arial" panose="020B0604020202020204" pitchFamily="34" charset="0"/>
              </a:rPr>
              <a:t>(Exception: corrupt box offices.) </a:t>
            </a:r>
          </a:p>
          <a:p>
            <a:pPr lvl="1"/>
            <a:r>
              <a:rPr lang="en-US" dirty="0">
                <a:latin typeface="Arial" panose="020B0604020202020204" pitchFamily="34" charset="0"/>
              </a:rPr>
              <a:t>A bit shady …</a:t>
            </a:r>
          </a:p>
          <a:p>
            <a:pPr marL="609585" lvl="1" indent="0">
              <a:buNone/>
            </a:pPr>
            <a:endParaRPr lang="en-US" dirty="0">
              <a:latin typeface="Arial" panose="020B0604020202020204" pitchFamily="34" charset="0"/>
            </a:endParaRPr>
          </a:p>
          <a:p>
            <a:endParaRPr lang="en-US" dirty="0">
              <a:latin typeface="Arial" panose="020B0604020202020204" pitchFamily="34" charset="0"/>
            </a:endParaRPr>
          </a:p>
        </p:txBody>
      </p:sp>
      <p:pic>
        <p:nvPicPr>
          <p:cNvPr id="6" name="Picture 5"/>
          <p:cNvPicPr>
            <a:picLocks noChangeAspect="1"/>
          </p:cNvPicPr>
          <p:nvPr/>
        </p:nvPicPr>
        <p:blipFill>
          <a:blip r:embed="rId4"/>
          <a:stretch>
            <a:fillRect/>
          </a:stretch>
        </p:blipFill>
        <p:spPr>
          <a:xfrm>
            <a:off x="9029700" y="1600200"/>
            <a:ext cx="2552700" cy="3775577"/>
          </a:xfrm>
          <a:prstGeom prst="rect">
            <a:avLst/>
          </a:prstGeom>
        </p:spPr>
      </p:pic>
    </p:spTree>
    <p:extLst>
      <p:ext uri="{BB962C8B-B14F-4D97-AF65-F5344CB8AC3E}">
        <p14:creationId xmlns:p14="http://schemas.microsoft.com/office/powerpoint/2010/main" val="1967976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Resale Technology, Then and Now</a:t>
            </a:r>
          </a:p>
        </p:txBody>
      </p:sp>
      <p:sp>
        <p:nvSpPr>
          <p:cNvPr id="3" name="Content Placeholder 2"/>
          <p:cNvSpPr>
            <a:spLocks noGrp="1"/>
          </p:cNvSpPr>
          <p:nvPr>
            <p:ph idx="1"/>
          </p:nvPr>
        </p:nvSpPr>
        <p:spPr>
          <a:xfrm>
            <a:off x="609600" y="1600200"/>
            <a:ext cx="8134350" cy="4114800"/>
          </a:xfrm>
        </p:spPr>
        <p:txBody>
          <a:bodyPr>
            <a:normAutofit fontScale="40000" lnSpcReduction="20000"/>
          </a:bodyPr>
          <a:lstStyle/>
          <a:p>
            <a:pPr marL="0" indent="0">
              <a:buNone/>
            </a:pPr>
            <a:r>
              <a:rPr lang="en-US" sz="4800" u="sng" dirty="0">
                <a:latin typeface="Arial" panose="020B0604020202020204" pitchFamily="34" charset="0"/>
              </a:rPr>
              <a:t>Economics of Internet-Era Ticket Resale</a:t>
            </a:r>
          </a:p>
          <a:p>
            <a:r>
              <a:rPr lang="en-US" sz="4800" dirty="0">
                <a:latin typeface="Arial" panose="020B0604020202020204" pitchFamily="34" charset="0"/>
              </a:rPr>
              <a:t>No longer localized.</a:t>
            </a:r>
          </a:p>
          <a:p>
            <a:r>
              <a:rPr lang="en-US" sz="4800" dirty="0">
                <a:latin typeface="Arial" panose="020B0604020202020204" pitchFamily="34" charset="0"/>
              </a:rPr>
              <a:t>Massive economies of scale.</a:t>
            </a:r>
          </a:p>
          <a:p>
            <a:r>
              <a:rPr lang="en-US" sz="4800" dirty="0">
                <a:latin typeface="Arial" panose="020B0604020202020204" pitchFamily="34" charset="0"/>
              </a:rPr>
              <a:t>Scale in the Primary market: </a:t>
            </a:r>
          </a:p>
          <a:p>
            <a:pPr lvl="1"/>
            <a:r>
              <a:rPr lang="en-US" sz="4000" dirty="0">
                <a:latin typeface="Arial" panose="020B0604020202020204" pitchFamily="34" charset="0"/>
              </a:rPr>
              <a:t>A single broker can purchase underpriced tickets across the country</a:t>
            </a:r>
          </a:p>
          <a:p>
            <a:pPr lvl="1"/>
            <a:r>
              <a:rPr lang="en-US" sz="4000" dirty="0">
                <a:latin typeface="Arial" panose="020B0604020202020204" pitchFamily="34" charset="0"/>
              </a:rPr>
              <a:t>Bots to automate! Win “race to click”. (Analogy: high-frequency trading)</a:t>
            </a:r>
          </a:p>
          <a:p>
            <a:pPr lvl="1"/>
            <a:r>
              <a:rPr lang="en-US" sz="4000" dirty="0">
                <a:latin typeface="Arial" panose="020B0604020202020204" pitchFamily="34" charset="0"/>
              </a:rPr>
              <a:t>Low-wage overseas workers to outwit captchas, etc.</a:t>
            </a:r>
          </a:p>
          <a:p>
            <a:r>
              <a:rPr lang="en-US" sz="4800" dirty="0">
                <a:latin typeface="Arial" panose="020B0604020202020204" pitchFamily="34" charset="0"/>
              </a:rPr>
              <a:t>Scale in the Secondary market: </a:t>
            </a:r>
          </a:p>
          <a:p>
            <a:pPr lvl="1"/>
            <a:r>
              <a:rPr lang="en-US" sz="4000" dirty="0">
                <a:latin typeface="Arial" panose="020B0604020202020204" pitchFamily="34" charset="0"/>
              </a:rPr>
              <a:t>A single broker can resell across the country</a:t>
            </a:r>
          </a:p>
          <a:p>
            <a:pPr lvl="1"/>
            <a:r>
              <a:rPr lang="en-US" sz="4000" dirty="0">
                <a:latin typeface="Arial" panose="020B0604020202020204" pitchFamily="34" charset="0"/>
              </a:rPr>
              <a:t>A single website can make markets for events across the country</a:t>
            </a:r>
          </a:p>
          <a:p>
            <a:r>
              <a:rPr lang="en-US" sz="4800" dirty="0">
                <a:latin typeface="Arial" panose="020B0604020202020204" pitchFamily="34" charset="0"/>
              </a:rPr>
              <a:t>Much less friction. </a:t>
            </a:r>
          </a:p>
          <a:p>
            <a:r>
              <a:rPr lang="en-US" sz="4800" dirty="0">
                <a:latin typeface="Arial" panose="020B0604020202020204" pitchFamily="34" charset="0"/>
              </a:rPr>
              <a:t>Also less shady.</a:t>
            </a:r>
          </a:p>
          <a:p>
            <a:pPr lvl="1"/>
            <a:r>
              <a:rPr lang="en-US" sz="4000" dirty="0">
                <a:latin typeface="Arial" panose="020B0604020202020204" pitchFamily="34" charset="0"/>
              </a:rPr>
              <a:t>Ordinary customers can use eBay, StubHub, etc. </a:t>
            </a:r>
          </a:p>
          <a:p>
            <a:pPr lvl="1"/>
            <a:r>
              <a:rPr lang="en-US" sz="4000" dirty="0">
                <a:latin typeface="Arial" panose="020B0604020202020204" pitchFamily="34" charset="0"/>
              </a:rPr>
              <a:t>“I paid my way through college”</a:t>
            </a:r>
          </a:p>
          <a:p>
            <a:endParaRPr lang="en-US" dirty="0">
              <a:latin typeface="Arial" panose="020B0604020202020204" pitchFamily="34" charset="0"/>
            </a:endParaRPr>
          </a:p>
          <a:p>
            <a:pPr lvl="2"/>
            <a:endParaRPr lang="en-US" dirty="0">
              <a:latin typeface="Arial" panose="020B0604020202020204" pitchFamily="34" charset="0"/>
            </a:endParaRPr>
          </a:p>
          <a:p>
            <a:pPr lvl="1"/>
            <a:endParaRPr lang="en-US" dirty="0">
              <a:latin typeface="Arial" panose="020B0604020202020204" pitchFamily="34" charset="0"/>
            </a:endParaRPr>
          </a:p>
          <a:p>
            <a:pPr lvl="1"/>
            <a:endParaRPr lang="en-US" dirty="0">
              <a:latin typeface="Arial" panose="020B0604020202020204" pitchFamily="34" charset="0"/>
            </a:endParaRPr>
          </a:p>
          <a:p>
            <a:pPr marL="609585" lvl="1" indent="0">
              <a:buNone/>
            </a:pPr>
            <a:endParaRPr lang="en-US" dirty="0">
              <a:latin typeface="Arial" panose="020B0604020202020204" pitchFamily="34" charset="0"/>
            </a:endParaRPr>
          </a:p>
          <a:p>
            <a:endParaRPr lang="en-US" dirty="0">
              <a:latin typeface="Arial" panose="020B0604020202020204" pitchFamily="34" charset="0"/>
            </a:endParaRPr>
          </a:p>
        </p:txBody>
      </p:sp>
      <p:pic>
        <p:nvPicPr>
          <p:cNvPr id="2050" name="Picture 2" descr="Image result for ticket bot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20634" y="1558925"/>
            <a:ext cx="3022116" cy="3673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1376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The Internet Broke the Old Equilibrium </a:t>
            </a:r>
          </a:p>
        </p:txBody>
      </p:sp>
      <p:sp>
        <p:nvSpPr>
          <p:cNvPr id="3" name="Content Placeholder 2"/>
          <p:cNvSpPr>
            <a:spLocks noGrp="1"/>
          </p:cNvSpPr>
          <p:nvPr>
            <p:ph idx="1"/>
          </p:nvPr>
        </p:nvSpPr>
        <p:spPr>
          <a:xfrm>
            <a:off x="609600" y="1600200"/>
            <a:ext cx="9170504" cy="4114800"/>
          </a:xfrm>
        </p:spPr>
        <p:txBody>
          <a:bodyPr>
            <a:normAutofit/>
          </a:bodyPr>
          <a:lstStyle/>
          <a:p>
            <a:r>
              <a:rPr lang="en-US" sz="2800" dirty="0"/>
              <a:t>It’s easy to see why an artist or sports team might wish to charge a true fan a low price.</a:t>
            </a:r>
          </a:p>
          <a:p>
            <a:endParaRPr lang="en-US" sz="2800" dirty="0"/>
          </a:p>
          <a:p>
            <a:r>
              <a:rPr lang="en-US" sz="2800" dirty="0"/>
              <a:t>It’s really hard to tell a story where artists or teams want to charge brokers a low price, who then charge the fans a high price on StubHub, etc.</a:t>
            </a:r>
          </a:p>
          <a:p>
            <a:endParaRPr lang="en-US" sz="2800" dirty="0"/>
          </a:p>
          <a:p>
            <a:r>
              <a:rPr lang="en-US" sz="2800" dirty="0"/>
              <a:t>It just makes no sense.</a:t>
            </a:r>
            <a:endParaRPr lang="en-US" sz="2800" dirty="0">
              <a:latin typeface="Arial" panose="020B0604020202020204" pitchFamily="34" charset="0"/>
            </a:endParaRPr>
          </a:p>
        </p:txBody>
      </p:sp>
    </p:spTree>
    <p:extLst>
      <p:ext uri="{BB962C8B-B14F-4D97-AF65-F5344CB8AC3E}">
        <p14:creationId xmlns:p14="http://schemas.microsoft.com/office/powerpoint/2010/main" val="977071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848C0E7-9469-104B-B4FF-BE4C1CAC2480}"/>
              </a:ext>
            </a:extLst>
          </p:cNvPr>
          <p:cNvSpPr>
            <a:spLocks noGrp="1"/>
          </p:cNvSpPr>
          <p:nvPr>
            <p:ph type="title"/>
          </p:nvPr>
        </p:nvSpPr>
        <p:spPr>
          <a:xfrm>
            <a:off x="228599" y="72011"/>
            <a:ext cx="10515600" cy="1325563"/>
          </a:xfrm>
        </p:spPr>
        <p:txBody>
          <a:bodyPr>
            <a:normAutofit fontScale="90000"/>
          </a:bodyPr>
          <a:lstStyle/>
          <a:p>
            <a:pPr algn="l"/>
            <a:r>
              <a:rPr lang="en-US" dirty="0">
                <a:latin typeface="Arial" panose="020B0604020202020204" pitchFamily="34" charset="0"/>
                <a:cs typeface="Arial" panose="020B0604020202020204" pitchFamily="34" charset="0"/>
              </a:rPr>
              <a:t>Hannah Montana</a:t>
            </a:r>
            <a:br>
              <a:rPr lang="en-US"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The Internet Broke the Old Equilibrium</a:t>
            </a:r>
            <a:endParaRPr lang="en-US" dirty="0">
              <a:latin typeface="Arial" panose="020B0604020202020204" pitchFamily="34" charset="0"/>
              <a:cs typeface="Arial" panose="020B0604020202020204" pitchFamily="34" charset="0"/>
            </a:endParaRPr>
          </a:p>
        </p:txBody>
      </p:sp>
      <p:pic>
        <p:nvPicPr>
          <p:cNvPr id="24" name="Picture 23">
            <a:extLst>
              <a:ext uri="{FF2B5EF4-FFF2-40B4-BE49-F238E27FC236}">
                <a16:creationId xmlns:a16="http://schemas.microsoft.com/office/drawing/2014/main" id="{DCCADECD-78F2-414B-8BAF-32E67D2A5F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34363" y="2228602"/>
            <a:ext cx="4691818" cy="1448397"/>
          </a:xfrm>
          <a:prstGeom prst="rect">
            <a:avLst/>
          </a:prstGeom>
        </p:spPr>
      </p:pic>
      <p:pic>
        <p:nvPicPr>
          <p:cNvPr id="26" name="Picture 25">
            <a:extLst>
              <a:ext uri="{FF2B5EF4-FFF2-40B4-BE49-F238E27FC236}">
                <a16:creationId xmlns:a16="http://schemas.microsoft.com/office/drawing/2014/main" id="{2DB0EC34-B83C-7642-94B4-22480ECCA4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9296" y="87904"/>
            <a:ext cx="5446320" cy="2171700"/>
          </a:xfrm>
          <a:prstGeom prst="rect">
            <a:avLst/>
          </a:prstGeom>
        </p:spPr>
      </p:pic>
      <p:pic>
        <p:nvPicPr>
          <p:cNvPr id="30" name="Picture 29">
            <a:extLst>
              <a:ext uri="{FF2B5EF4-FFF2-40B4-BE49-F238E27FC236}">
                <a16:creationId xmlns:a16="http://schemas.microsoft.com/office/drawing/2014/main" id="{06503CF3-022B-F749-81FB-2A63D3E17F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86399" y="3878919"/>
            <a:ext cx="6596743" cy="1195159"/>
          </a:xfrm>
          <a:prstGeom prst="rect">
            <a:avLst/>
          </a:prstGeom>
        </p:spPr>
      </p:pic>
      <p:pic>
        <p:nvPicPr>
          <p:cNvPr id="40" name="Picture 39">
            <a:extLst>
              <a:ext uri="{FF2B5EF4-FFF2-40B4-BE49-F238E27FC236}">
                <a16:creationId xmlns:a16="http://schemas.microsoft.com/office/drawing/2014/main" id="{42B8ACFC-7B42-3C4D-9F79-23B8293226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2370" y="5275998"/>
            <a:ext cx="4651829" cy="1304662"/>
          </a:xfrm>
          <a:prstGeom prst="rect">
            <a:avLst/>
          </a:prstGeom>
        </p:spPr>
      </p:pic>
      <p:pic>
        <p:nvPicPr>
          <p:cNvPr id="42" name="Picture 41">
            <a:extLst>
              <a:ext uri="{FF2B5EF4-FFF2-40B4-BE49-F238E27FC236}">
                <a16:creationId xmlns:a16="http://schemas.microsoft.com/office/drawing/2014/main" id="{36884A74-6E65-7844-8DB9-74907D46FA2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8599" y="1293829"/>
            <a:ext cx="4421778" cy="4074637"/>
          </a:xfrm>
          <a:prstGeom prst="rect">
            <a:avLst/>
          </a:prstGeom>
        </p:spPr>
      </p:pic>
      <p:pic>
        <p:nvPicPr>
          <p:cNvPr id="43" name="Picture 42">
            <a:extLst>
              <a:ext uri="{FF2B5EF4-FFF2-40B4-BE49-F238E27FC236}">
                <a16:creationId xmlns:a16="http://schemas.microsoft.com/office/drawing/2014/main" id="{174CD262-AB53-0E49-B238-3700A99F3E6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08645" y="3231265"/>
            <a:ext cx="5190985" cy="891467"/>
          </a:xfrm>
          <a:prstGeom prst="rect">
            <a:avLst/>
          </a:prstGeom>
        </p:spPr>
      </p:pic>
      <p:pic>
        <p:nvPicPr>
          <p:cNvPr id="44" name="Picture 43">
            <a:extLst>
              <a:ext uri="{FF2B5EF4-FFF2-40B4-BE49-F238E27FC236}">
                <a16:creationId xmlns:a16="http://schemas.microsoft.com/office/drawing/2014/main" id="{B069F9CA-7749-F64E-B256-1FE64D85A99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970347" y="2684508"/>
            <a:ext cx="3138002" cy="812248"/>
          </a:xfrm>
          <a:prstGeom prst="rect">
            <a:avLst/>
          </a:prstGeom>
        </p:spPr>
      </p:pic>
      <p:sp>
        <p:nvSpPr>
          <p:cNvPr id="10" name="Rectangle 9"/>
          <p:cNvSpPr/>
          <p:nvPr/>
        </p:nvSpPr>
        <p:spPr>
          <a:xfrm>
            <a:off x="723573" y="4508387"/>
            <a:ext cx="3220274" cy="767611"/>
          </a:xfrm>
          <a:prstGeom prst="rect">
            <a:avLst/>
          </a:prstGeom>
          <a:solidFill>
            <a:srgbClr val="FFFF00">
              <a:alpha val="20000"/>
            </a:srgbClr>
          </a:solidFill>
          <a:ln>
            <a:noFill/>
          </a:ln>
          <a:effectLst>
            <a:outerShdw blurRad="50800" dist="50800" dir="5400000" algn="ctr" rotWithShape="0">
              <a:srgbClr val="FFFF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9232224"/>
      </p:ext>
    </p:extLst>
  </p:cSld>
  <p:clrMapOvr>
    <a:masterClrMapping/>
  </p:clrMapOvr>
</p:sld>
</file>

<file path=ppt/theme/theme1.xml><?xml version="1.0" encoding="utf-8"?>
<a:theme xmlns:a="http://schemas.openxmlformats.org/drawingml/2006/main" name="privacy-con-PPT template">
  <a:themeElements>
    <a:clrScheme name="privacy-con">
      <a:dk1>
        <a:sysClr val="windowText" lastClr="000000"/>
      </a:dk1>
      <a:lt1>
        <a:sysClr val="window" lastClr="FFFFFF"/>
      </a:lt1>
      <a:dk2>
        <a:srgbClr val="000000"/>
      </a:dk2>
      <a:lt2>
        <a:srgbClr val="0D4966"/>
      </a:lt2>
      <a:accent1>
        <a:srgbClr val="0D4966"/>
      </a:accent1>
      <a:accent2>
        <a:srgbClr val="0D4966"/>
      </a:accent2>
      <a:accent3>
        <a:srgbClr val="0D4966"/>
      </a:accent3>
      <a:accent4>
        <a:srgbClr val="0D4966"/>
      </a:accent4>
      <a:accent5>
        <a:srgbClr val="0D4966"/>
      </a:accent5>
      <a:accent6>
        <a:srgbClr val="0D4966"/>
      </a:accent6>
      <a:hlink>
        <a:srgbClr val="0D4966"/>
      </a:hlink>
      <a:folHlink>
        <a:srgbClr val="0D4966"/>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6627</TotalTime>
  <Words>8309</Words>
  <Application>Microsoft Office PowerPoint</Application>
  <PresentationFormat>Widescreen</PresentationFormat>
  <Paragraphs>593</Paragraphs>
  <Slides>29</Slides>
  <Notes>29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privacy-con-PPT template</vt:lpstr>
      <vt:lpstr>How to Fix the Market for Event Tickets</vt:lpstr>
      <vt:lpstr>Charles Dickens, Nov 1867</vt:lpstr>
      <vt:lpstr>Charles Dickens, Dec 1867</vt:lpstr>
      <vt:lpstr>Economics of Underpricing, Without Resale</vt:lpstr>
      <vt:lpstr>Economics of Underpricing, Without Resale</vt:lpstr>
      <vt:lpstr>Resale Technology, Then and Now</vt:lpstr>
      <vt:lpstr>Resale Technology, Then and Now</vt:lpstr>
      <vt:lpstr>The Internet Broke the Old Equilibrium </vt:lpstr>
      <vt:lpstr>Hannah Montana The Internet Broke the Old Equilibrium</vt:lpstr>
      <vt:lpstr>Ed Sheeran The Internet Broke the Old Equilibrium</vt:lpstr>
      <vt:lpstr>The Grateful Dead The Internet Broke the Old Equilibrium</vt:lpstr>
      <vt:lpstr>Bruce Springsteen The Internet Broke the Old Equilibrium</vt:lpstr>
      <vt:lpstr>Hamilton The Internet Broke the Old Equilibrium</vt:lpstr>
      <vt:lpstr>The Internet Broke the Old Equilibrium </vt:lpstr>
      <vt:lpstr>The Internet Broke the Old Equilibrium </vt:lpstr>
      <vt:lpstr>The Internet Broke the Old Equilibrium </vt:lpstr>
      <vt:lpstr>Who Gets the Rents From Resale?</vt:lpstr>
      <vt:lpstr>Who Gets the Rents From Resale?</vt:lpstr>
      <vt:lpstr>Economic Gravity</vt:lpstr>
      <vt:lpstr>Choice 1: Market-Clearing Price</vt:lpstr>
      <vt:lpstr>Evidence on Auctions</vt:lpstr>
      <vt:lpstr>Choice 2: Underprice, Much of the Allocation in the Secondary Market </vt:lpstr>
      <vt:lpstr>Choice 3: Low Prices, Ban Resale</vt:lpstr>
      <vt:lpstr>Politics of Choice 3</vt:lpstr>
      <vt:lpstr>Policy Proposal I</vt:lpstr>
      <vt:lpstr>Policy Proposal I, cont.</vt:lpstr>
      <vt:lpstr>Policy Proposal II</vt:lpstr>
      <vt:lpstr>Concluding Thoughts</vt:lpstr>
      <vt:lpstr>Concluding Thoughts</vt:lpstr>
    </vt:vector>
  </TitlesOfParts>
  <Company>Federal Trade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Kresses, Mamie</dc:creator>
  <cp:lastModifiedBy>Administrator</cp:lastModifiedBy>
  <cp:revision>154</cp:revision>
  <cp:lastPrinted>2019-06-07T20:19:09Z</cp:lastPrinted>
  <dcterms:created xsi:type="dcterms:W3CDTF">2019-06-03T13:41:49Z</dcterms:created>
  <dcterms:modified xsi:type="dcterms:W3CDTF">2026-08-24T15:33:12Z</dcterms:modified>
</cp:coreProperties>
</file>